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9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32" autoAdjust="0"/>
    <p:restoredTop sz="94660"/>
  </p:normalViewPr>
  <p:slideViewPr>
    <p:cSldViewPr snapToGrid="0">
      <p:cViewPr>
        <p:scale>
          <a:sx n="45" d="100"/>
          <a:sy n="45" d="100"/>
        </p:scale>
        <p:origin x="110" y="8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C5C74-0A38-4675-B523-A98BE2DB74D9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DDE04-940A-446B-B9E5-90718CFDB6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27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DA5D3D-F275-4740-A1DB-750153EC8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EAF9524-3220-4E9C-87A2-33113603B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DB2001-C253-4C40-888B-DCE8B313A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36D-331C-4CD7-B377-DE358DE6608B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EFA822-BE70-4418-995F-09085A99C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B8D01C-E2AF-4FEE-9B84-3D4EC6575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571C-61BC-4630-B95B-B2FEDA65C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84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E1A3DA-047F-4AE2-906B-EF54CC67E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FEF0C2C-D10B-4323-AED0-7455501C03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98271E-C47E-439B-AC54-6C0C6047D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36D-331C-4CD7-B377-DE358DE6608B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0B610B-B512-4518-89F6-EB769C9F6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68103A-5F98-413D-BBAC-E674C6581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571C-61BC-4630-B95B-B2FEDA65C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70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E397CBF-5047-42C3-A28B-E0811078C3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357E53B-6232-4525-9E49-CCC729F35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3AEEFC-6C7E-4848-8FB7-FDA08DC0F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36D-331C-4CD7-B377-DE358DE6608B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A8F422-BA77-4482-841C-3E4FE0FCC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E43D91-5E0F-43CF-AD36-A3755263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571C-61BC-4630-B95B-B2FEDA65C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61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95614-1D9E-4848-BB20-96D08586F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8840D3-878C-4070-92C7-11492C5FF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00E25B-0FA9-449D-AD84-152BE420B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36D-331C-4CD7-B377-DE358DE6608B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01A5A1-32AD-4450-A561-8A9F22166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8A1891-2025-4BBE-BB14-835D2646C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571C-61BC-4630-B95B-B2FEDA65C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76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658-6ADE-4E9E-AD21-20D76534B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DD9E86-8346-42B2-8993-4CD8CFAF1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2C8505-AD83-49C3-99C6-EA7D82F97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36D-331C-4CD7-B377-DE358DE6608B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A76965-A809-40B7-81CC-009A400DB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6437D3-980C-4104-8887-1A425C306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571C-61BC-4630-B95B-B2FEDA65C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89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741ADF-A530-4032-B6CE-1C3AC2CE7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198AAE-16A2-4BB4-A65C-8109D4E464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C7A4138-E8D7-4A0B-9050-CF9D401E6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994D74B-3ED4-47D2-80AE-46524AC4E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36D-331C-4CD7-B377-DE358DE6608B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F3D79B4-738B-4FB7-B1A0-232B24748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FB1F80A-7746-4EC1-BFA7-7FB689876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571C-61BC-4630-B95B-B2FEDA65C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3797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BEA450-F273-4BC2-A326-038238CD2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FB6163-A4D1-4FEC-9F94-51DF74D18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DD6BCDD-1322-48EE-BC47-80065D5C2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C117CAE-FB25-4B94-9F6D-813A692492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7546ED8-B245-43D7-BC1B-0F99E5E21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7853B76-5774-472D-BE0B-F81D5AD48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36D-331C-4CD7-B377-DE358DE6608B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9860B1E-62EA-408D-B5C3-BC12828D4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8DA125E-8D44-4942-AC5C-D6A86EA2C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571C-61BC-4630-B95B-B2FEDA65C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920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96609C-2966-48E8-9540-B9557B9B2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F61AF28-5547-4968-BC3A-5E3D98438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36D-331C-4CD7-B377-DE358DE6608B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4E928FA-7FED-48BE-8C14-BAAA2D20A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C01A2BA-A336-4D2A-839D-D1383C8D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571C-61BC-4630-B95B-B2FEDA65C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53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CF92FE2-03AE-4E6B-BF55-7ECF38C3E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36D-331C-4CD7-B377-DE358DE6608B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9D7665F-E51B-4FD1-80B3-694B1666D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8189A88-DA79-4978-ADD1-4351A0BD0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571C-61BC-4630-B95B-B2FEDA65C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9208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54EAF5-48E6-4185-B00B-5A6F25425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B1471D-2DCB-42AD-B59B-79121244D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8218A4A-E56A-4C84-9ED9-AC9B7B9CCD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0DE57D2-2885-478A-8A72-B15580A15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36D-331C-4CD7-B377-DE358DE6608B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0423318-C173-44F6-A3AA-B4B265DBA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A956FB-23B8-4287-802E-61B068049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571C-61BC-4630-B95B-B2FEDA65C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031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65034F-30B4-4C49-A004-C717EFA9D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0C5D759-EF16-4EEC-82BE-1B4082C296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E4767FA-F8F2-411C-9256-112C778333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70AAFF-01B5-468E-BD1B-C257850D7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36D-331C-4CD7-B377-DE358DE6608B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3819036-D2E4-4D02-8160-F213625AF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E5CC1-FB66-47C6-A306-B8594C6AF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571C-61BC-4630-B95B-B2FEDA65C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33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BFEBC2E-B827-45BD-B61C-1AA44F9E3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C77FD43-7079-4BB7-A69F-B9DAC4A68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B7B25E-B26C-4C4B-BBDD-B394407225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F736D-331C-4CD7-B377-DE358DE6608B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541569-A12E-4F54-8D81-5DAA670DFD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922CF8-F31E-4FAC-B2A8-039FAFDFD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5571C-61BC-4630-B95B-B2FEDA65C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46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28583CE-0AFC-495B-A3A1-D4BD5A0E3849}"/>
              </a:ext>
            </a:extLst>
          </p:cNvPr>
          <p:cNvSpPr txBox="1"/>
          <p:nvPr/>
        </p:nvSpPr>
        <p:spPr>
          <a:xfrm>
            <a:off x="1327230" y="1221012"/>
            <a:ext cx="95375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/>
              <a:t>第</a:t>
            </a:r>
            <a:r>
              <a:rPr lang="ja-JP" altLang="en-US" sz="6000" b="1" dirty="0"/>
              <a:t>１</a:t>
            </a:r>
            <a:r>
              <a:rPr kumimoji="1" lang="ja-JP" altLang="en-US" sz="6000" b="1" dirty="0"/>
              <a:t>回</a:t>
            </a:r>
            <a:endParaRPr kumimoji="1" lang="en-US" altLang="ja-JP" sz="6000" b="1" dirty="0"/>
          </a:p>
          <a:p>
            <a:endParaRPr kumimoji="1" lang="en-US" altLang="ja-JP" sz="6000" b="1" dirty="0"/>
          </a:p>
          <a:p>
            <a:r>
              <a:rPr kumimoji="1" lang="ja-JP" altLang="en-US" sz="6000" b="1" dirty="0"/>
              <a:t>　　　　</a:t>
            </a:r>
            <a:r>
              <a:rPr kumimoji="1" lang="en-US" altLang="ja-JP" sz="6000" b="1" dirty="0"/>
              <a:t>SPI</a:t>
            </a:r>
            <a:r>
              <a:rPr kumimoji="1" lang="ja-JP" altLang="en-US" sz="6000" b="1" dirty="0"/>
              <a:t>解説</a:t>
            </a:r>
          </a:p>
        </p:txBody>
      </p:sp>
    </p:spTree>
    <p:extLst>
      <p:ext uri="{BB962C8B-B14F-4D97-AF65-F5344CB8AC3E}">
        <p14:creationId xmlns:p14="http://schemas.microsoft.com/office/powerpoint/2010/main" val="2775925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問２</a:t>
            </a:r>
            <a:r>
              <a:rPr kumimoji="1" lang="en-US" altLang="ja-JP" sz="4800" b="1" dirty="0"/>
              <a:t>-</a:t>
            </a:r>
            <a:r>
              <a:rPr lang="ja-JP" altLang="en-US" sz="4800" b="1" dirty="0"/>
              <a:t>２</a:t>
            </a:r>
            <a:endParaRPr kumimoji="1" lang="en-US" altLang="ja-JP" sz="4800" b="1" dirty="0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9DAF4266-CD90-4D0B-8A10-D5B7102683A7}"/>
              </a:ext>
            </a:extLst>
          </p:cNvPr>
          <p:cNvGrpSpPr/>
          <p:nvPr/>
        </p:nvGrpSpPr>
        <p:grpSpPr>
          <a:xfrm>
            <a:off x="-2382455" y="1539434"/>
            <a:ext cx="11910348" cy="2646878"/>
            <a:chOff x="-2382455" y="1539434"/>
            <a:chExt cx="11910348" cy="2646878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3D3C3A0-FD0C-4D9D-BB92-E5D1C0B735FB}"/>
                </a:ext>
              </a:extLst>
            </p:cNvPr>
            <p:cNvSpPr txBox="1"/>
            <p:nvPr/>
          </p:nvSpPr>
          <p:spPr>
            <a:xfrm>
              <a:off x="-2382455" y="1539434"/>
              <a:ext cx="11910348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600" b="1" dirty="0">
                  <a:latin typeface="HGS教科書体" panose="02020600000000000000" pitchFamily="18" charset="-128"/>
                  <a:ea typeface="HGS教科書体" panose="02020600000000000000" pitchFamily="18" charset="-128"/>
                </a:rPr>
                <a:t>棚</a:t>
              </a:r>
              <a:r>
                <a:rPr kumimoji="1" lang="ja-JP" altLang="en-US" sz="8000" dirty="0">
                  <a:latin typeface="HGS教科書体" panose="02020600000000000000" pitchFamily="18" charset="-128"/>
                  <a:ea typeface="HGS教科書体" panose="02020600000000000000" pitchFamily="18" charset="-128"/>
                </a:rPr>
                <a:t>に上げる</a:t>
              </a:r>
              <a:endParaRPr kumimoji="1" lang="ja-JP" altLang="en-US" sz="16600" dirty="0">
                <a:latin typeface="HGS教科書体" panose="02020600000000000000" pitchFamily="18" charset="-128"/>
                <a:ea typeface="HGS教科書体" panose="02020600000000000000" pitchFamily="18" charset="-128"/>
              </a:endParaRP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F8366742-7F6B-4F5E-AD52-F1F5380DF659}"/>
                </a:ext>
              </a:extLst>
            </p:cNvPr>
            <p:cNvSpPr txBox="1"/>
            <p:nvPr/>
          </p:nvSpPr>
          <p:spPr>
            <a:xfrm>
              <a:off x="856527" y="1562583"/>
              <a:ext cx="29168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600" b="1" dirty="0"/>
                <a:t>タ　ナ</a:t>
              </a:r>
              <a:endParaRPr kumimoji="1" lang="ja-JP" altLang="en-US" sz="3600" b="1" dirty="0"/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983848" y="4533736"/>
            <a:ext cx="106255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意味</a:t>
            </a:r>
            <a:r>
              <a:rPr lang="ja-JP" altLang="en-US" sz="4000" b="1" dirty="0"/>
              <a:t>：不都合なことに触れないでいる</a:t>
            </a:r>
            <a:endParaRPr lang="en-US" altLang="ja-JP" sz="4000" b="1" dirty="0"/>
          </a:p>
          <a:p>
            <a:r>
              <a:rPr kumimoji="1" lang="ja-JP" altLang="en-US" sz="4800" b="1" dirty="0"/>
              <a:t>類語</a:t>
            </a:r>
            <a:r>
              <a:rPr kumimoji="1" lang="ja-JP" altLang="en-US" sz="4000" b="1" dirty="0"/>
              <a:t>：</a:t>
            </a:r>
            <a:r>
              <a:rPr lang="ja-JP" altLang="en-US" sz="4000" b="1" dirty="0"/>
              <a:t>口を拭う</a:t>
            </a:r>
            <a:endParaRPr kumimoji="1"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48329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問２</a:t>
            </a:r>
            <a:r>
              <a:rPr kumimoji="1" lang="en-US" altLang="ja-JP" sz="4800" b="1" dirty="0"/>
              <a:t>-</a:t>
            </a:r>
            <a:r>
              <a:rPr kumimoji="1" lang="ja-JP" altLang="en-US" sz="4800" b="1" dirty="0"/>
              <a:t>３</a:t>
            </a:r>
            <a:endParaRPr kumimoji="1" lang="en-US" altLang="ja-JP" sz="4800" b="1" dirty="0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9DAF4266-CD90-4D0B-8A10-D5B7102683A7}"/>
              </a:ext>
            </a:extLst>
          </p:cNvPr>
          <p:cNvGrpSpPr/>
          <p:nvPr/>
        </p:nvGrpSpPr>
        <p:grpSpPr>
          <a:xfrm>
            <a:off x="-2787569" y="1539434"/>
            <a:ext cx="11910348" cy="2646878"/>
            <a:chOff x="-2787569" y="1539434"/>
            <a:chExt cx="11910348" cy="2646878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3D3C3A0-FD0C-4D9D-BB92-E5D1C0B735FB}"/>
                </a:ext>
              </a:extLst>
            </p:cNvPr>
            <p:cNvSpPr txBox="1"/>
            <p:nvPr/>
          </p:nvSpPr>
          <p:spPr>
            <a:xfrm>
              <a:off x="-2787569" y="1539434"/>
              <a:ext cx="11910348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600" b="1" dirty="0">
                  <a:latin typeface="HGS教科書体" panose="02020600000000000000" pitchFamily="18" charset="-128"/>
                  <a:ea typeface="HGS教科書体" panose="02020600000000000000" pitchFamily="18" charset="-128"/>
                </a:rPr>
                <a:t>赤</a:t>
              </a:r>
              <a:r>
                <a:rPr lang="ja-JP" altLang="en-US" sz="8000" b="1" dirty="0">
                  <a:latin typeface="HGS教科書体" panose="02020600000000000000" pitchFamily="18" charset="-128"/>
                  <a:ea typeface="HGS教科書体" panose="02020600000000000000" pitchFamily="18" charset="-128"/>
                </a:rPr>
                <a:t>の他人</a:t>
              </a:r>
              <a:endParaRPr kumimoji="1" lang="ja-JP" altLang="en-US" sz="16600" dirty="0">
                <a:latin typeface="HGS教科書体" panose="02020600000000000000" pitchFamily="18" charset="-128"/>
                <a:ea typeface="HGS教科書体" panose="02020600000000000000" pitchFamily="18" charset="-128"/>
              </a:endParaRP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F8366742-7F6B-4F5E-AD52-F1F5380DF659}"/>
                </a:ext>
              </a:extLst>
            </p:cNvPr>
            <p:cNvSpPr txBox="1"/>
            <p:nvPr/>
          </p:nvSpPr>
          <p:spPr>
            <a:xfrm>
              <a:off x="451413" y="1539434"/>
              <a:ext cx="29168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600" b="1" dirty="0"/>
                <a:t>   ア　カ</a:t>
              </a:r>
              <a:endParaRPr kumimoji="1" lang="ja-JP" altLang="en-US" sz="3600" b="1" dirty="0"/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983848" y="4533736"/>
            <a:ext cx="106255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意味</a:t>
            </a:r>
            <a:r>
              <a:rPr lang="ja-JP" altLang="en-US" sz="4000" b="1" dirty="0"/>
              <a:t>：完全に無関係な人</a:t>
            </a:r>
            <a:endParaRPr lang="en-US" altLang="ja-JP" sz="4000" b="1" dirty="0"/>
          </a:p>
          <a:p>
            <a:r>
              <a:rPr kumimoji="1" lang="ja-JP" altLang="en-US" sz="4800" b="1" dirty="0"/>
              <a:t>類語</a:t>
            </a:r>
            <a:r>
              <a:rPr kumimoji="1" lang="ja-JP" altLang="en-US" sz="4000" b="1" dirty="0"/>
              <a:t>：縁もゆかりもない</a:t>
            </a:r>
          </a:p>
        </p:txBody>
      </p:sp>
    </p:spTree>
    <p:extLst>
      <p:ext uri="{BB962C8B-B14F-4D97-AF65-F5344CB8AC3E}">
        <p14:creationId xmlns:p14="http://schemas.microsoft.com/office/powerpoint/2010/main" val="1427231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問３</a:t>
            </a:r>
            <a:r>
              <a:rPr kumimoji="1" lang="en-US" altLang="ja-JP" sz="4800" b="1" dirty="0"/>
              <a:t>-</a:t>
            </a:r>
            <a:r>
              <a:rPr kumimoji="1" lang="ja-JP" altLang="en-US" sz="4800" b="1" dirty="0"/>
              <a:t>１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6" y="1626335"/>
            <a:ext cx="1191034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600" dirty="0">
                <a:latin typeface="HGP明朝E" panose="02020900000000000000" pitchFamily="18" charset="-128"/>
                <a:ea typeface="HGP明朝E" panose="02020900000000000000" pitchFamily="18" charset="-128"/>
              </a:rPr>
              <a:t>attend</a:t>
            </a:r>
            <a:endParaRPr kumimoji="1" lang="ja-JP" altLang="en-US" sz="166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983848" y="4533736"/>
            <a:ext cx="106255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意味</a:t>
            </a:r>
            <a:r>
              <a:rPr lang="ja-JP" altLang="en-US" sz="4000" b="1" dirty="0"/>
              <a:t>：出席する　参列する</a:t>
            </a:r>
            <a:endParaRPr lang="en-US" altLang="ja-JP" sz="4000" b="1" dirty="0"/>
          </a:p>
          <a:p>
            <a:r>
              <a:rPr kumimoji="1" lang="ja-JP" altLang="en-US" sz="4800" b="1" dirty="0"/>
              <a:t>用法</a:t>
            </a:r>
            <a:r>
              <a:rPr kumimoji="1" lang="ja-JP" altLang="en-US" sz="4000" b="1" dirty="0"/>
              <a:t>：</a:t>
            </a:r>
            <a:r>
              <a:rPr kumimoji="1" lang="en-US" altLang="ja-JP" sz="4000" b="1" dirty="0"/>
              <a:t>attend to~</a:t>
            </a:r>
            <a:r>
              <a:rPr lang="ja-JP" altLang="en-US" sz="4800" b="1" dirty="0"/>
              <a:t> </a:t>
            </a:r>
            <a:r>
              <a:rPr lang="ja-JP" altLang="en-US" sz="3600" b="1" dirty="0"/>
              <a:t>注意を払う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1226980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問３</a:t>
            </a:r>
            <a:r>
              <a:rPr kumimoji="1" lang="en-US" altLang="ja-JP" sz="4800" b="1" dirty="0"/>
              <a:t>-</a:t>
            </a:r>
            <a:r>
              <a:rPr lang="ja-JP" altLang="en-US" sz="4800" b="1" dirty="0"/>
              <a:t>２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6" y="1626335"/>
            <a:ext cx="1191034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600" dirty="0">
                <a:latin typeface="HGP明朝E" panose="02020900000000000000" pitchFamily="18" charset="-128"/>
                <a:ea typeface="HGP明朝E" panose="02020900000000000000" pitchFamily="18" charset="-128"/>
              </a:rPr>
              <a:t>looks</a:t>
            </a:r>
            <a:endParaRPr kumimoji="1" lang="ja-JP" altLang="en-US" sz="166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983848" y="4533736"/>
            <a:ext cx="106255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意味</a:t>
            </a:r>
            <a:r>
              <a:rPr lang="ja-JP" altLang="en-US" sz="4000" b="1" dirty="0"/>
              <a:t>：</a:t>
            </a:r>
            <a:r>
              <a:rPr lang="en-US" altLang="ja-JP" sz="4000" b="1" dirty="0"/>
              <a:t>look(s)</a:t>
            </a:r>
            <a:r>
              <a:rPr lang="ja-JP" altLang="en-US" sz="4000" b="1" dirty="0"/>
              <a:t>＋形容詞　</a:t>
            </a:r>
            <a:r>
              <a:rPr lang="en-US" altLang="ja-JP" sz="4000" b="1" dirty="0"/>
              <a:t>~</a:t>
            </a:r>
            <a:r>
              <a:rPr lang="ja-JP" altLang="en-US" sz="4000" b="1" dirty="0"/>
              <a:t>のようだ </a:t>
            </a:r>
            <a:endParaRPr lang="en-US" altLang="ja-JP" sz="4000" b="1" dirty="0"/>
          </a:p>
          <a:p>
            <a:r>
              <a:rPr kumimoji="1" lang="ja-JP" altLang="en-US" sz="4800" b="1" dirty="0"/>
              <a:t>用法</a:t>
            </a:r>
            <a:r>
              <a:rPr kumimoji="1" lang="ja-JP" altLang="en-US" sz="4000" b="1" dirty="0"/>
              <a:t>：</a:t>
            </a:r>
            <a:r>
              <a:rPr kumimoji="1" lang="en-US" altLang="ja-JP" sz="4000" b="1" dirty="0"/>
              <a:t>look(s) like</a:t>
            </a:r>
            <a:r>
              <a:rPr kumimoji="1" lang="ja-JP" altLang="en-US" sz="4000" b="1" dirty="0"/>
              <a:t>＋</a:t>
            </a:r>
            <a:r>
              <a:rPr lang="ja-JP" altLang="en-US" sz="4000" b="1" dirty="0"/>
              <a:t>文章　～のようだ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630122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問４</a:t>
            </a:r>
            <a:r>
              <a:rPr kumimoji="1" lang="en-US" altLang="ja-JP" sz="4800" b="1" dirty="0"/>
              <a:t>-</a:t>
            </a:r>
            <a:r>
              <a:rPr kumimoji="1" lang="ja-JP" altLang="en-US" sz="4800" b="1" dirty="0"/>
              <a:t>１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5" y="1261348"/>
            <a:ext cx="1191034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6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織田信長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601884" y="4211505"/>
            <a:ext cx="124476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概要</a:t>
            </a:r>
            <a:r>
              <a:rPr lang="ja-JP" altLang="en-US" sz="4000" b="1" dirty="0"/>
              <a:t>：安土桃山時代を代表する尾張の戦国大名　　</a:t>
            </a:r>
            <a:r>
              <a:rPr lang="ja-JP" altLang="en-US" sz="4800" b="1" dirty="0"/>
              <a:t>　　</a:t>
            </a:r>
            <a:endParaRPr lang="en-US" altLang="ja-JP" sz="4800" b="1" dirty="0"/>
          </a:p>
          <a:p>
            <a:r>
              <a:rPr lang="ja-JP" altLang="en-US" sz="4800" b="1" dirty="0"/>
              <a:t>　　</a:t>
            </a:r>
            <a:r>
              <a:rPr lang="ja-JP" altLang="en-US" sz="4000" b="1" dirty="0"/>
              <a:t>　戦国三英傑の一人</a:t>
            </a:r>
            <a:endParaRPr lang="en-US" altLang="ja-JP" sz="4000" b="1" dirty="0"/>
          </a:p>
          <a:p>
            <a:r>
              <a:rPr lang="ja-JP" altLang="en-US" sz="4800" b="1" dirty="0"/>
              <a:t>関連</a:t>
            </a:r>
            <a:r>
              <a:rPr kumimoji="1" lang="ja-JP" altLang="en-US" sz="4000" b="1" dirty="0"/>
              <a:t>：桶狭間の戦い　</a:t>
            </a:r>
            <a:r>
              <a:rPr lang="ja-JP" altLang="en-US" sz="4000" b="1" dirty="0"/>
              <a:t>本能寺の変　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37613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問４</a:t>
            </a:r>
            <a:r>
              <a:rPr kumimoji="1" lang="en-US" altLang="ja-JP" sz="4800" b="1" dirty="0"/>
              <a:t>-</a:t>
            </a:r>
            <a:r>
              <a:rPr lang="ja-JP" altLang="en-US" sz="4800" b="1" dirty="0"/>
              <a:t>２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5" y="1261348"/>
            <a:ext cx="1191034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6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享保の改革</a:t>
            </a:r>
            <a:endParaRPr kumimoji="1" lang="ja-JP" altLang="en-US" sz="166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601884" y="4211505"/>
            <a:ext cx="124476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概要</a:t>
            </a:r>
            <a:r>
              <a:rPr lang="ja-JP" altLang="en-US" sz="4000" b="1" dirty="0"/>
              <a:t>：江戸時代中期に</a:t>
            </a:r>
            <a:r>
              <a:rPr lang="en-US" altLang="ja-JP" sz="4000" b="1" dirty="0"/>
              <a:t>8</a:t>
            </a:r>
            <a:r>
              <a:rPr lang="ja-JP" altLang="en-US" sz="4000" b="1" dirty="0"/>
              <a:t>代将軍徳川吉宗が主導</a:t>
            </a:r>
            <a:endParaRPr lang="en-US" altLang="ja-JP" sz="4000" b="1" dirty="0"/>
          </a:p>
          <a:p>
            <a:r>
              <a:rPr lang="ja-JP" altLang="en-US" sz="4800" b="1" dirty="0"/>
              <a:t>　　</a:t>
            </a:r>
            <a:r>
              <a:rPr lang="ja-JP" altLang="en-US" sz="4400" b="1" dirty="0"/>
              <a:t>　</a:t>
            </a:r>
            <a:r>
              <a:rPr lang="ja-JP" altLang="en-US" sz="4000" b="1" dirty="0"/>
              <a:t>江戸時代の三大改革の一つ</a:t>
            </a:r>
            <a:endParaRPr lang="en-US" altLang="ja-JP" sz="4000" b="1" dirty="0"/>
          </a:p>
          <a:p>
            <a:r>
              <a:rPr lang="ja-JP" altLang="en-US" sz="4800" b="1" dirty="0"/>
              <a:t>関連</a:t>
            </a:r>
            <a:r>
              <a:rPr kumimoji="1" lang="ja-JP" altLang="en-US" sz="4000" b="1" dirty="0"/>
              <a:t>：寛政の改革　天保の改革</a:t>
            </a:r>
            <a:r>
              <a:rPr lang="ja-JP" altLang="en-US" sz="4000" b="1" dirty="0"/>
              <a:t>　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4080263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問４</a:t>
            </a:r>
            <a:r>
              <a:rPr kumimoji="1" lang="en-US" altLang="ja-JP" sz="4800" b="1" dirty="0"/>
              <a:t>-</a:t>
            </a:r>
            <a:r>
              <a:rPr kumimoji="1" lang="ja-JP" altLang="en-US" sz="4800" b="1" dirty="0"/>
              <a:t>３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5" y="1261348"/>
            <a:ext cx="1191034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6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吉野作造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601884" y="4211505"/>
            <a:ext cx="124476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概要</a:t>
            </a:r>
            <a:r>
              <a:rPr lang="ja-JP" altLang="en-US" sz="4000" b="1" dirty="0"/>
              <a:t>：東京帝国大学で教壇に立った政治学者</a:t>
            </a:r>
            <a:endParaRPr lang="en-US" altLang="ja-JP" sz="4000" b="1" dirty="0"/>
          </a:p>
          <a:p>
            <a:r>
              <a:rPr lang="ja-JP" altLang="en-US" sz="4800" b="1" dirty="0"/>
              <a:t>　　</a:t>
            </a:r>
            <a:r>
              <a:rPr lang="ja-JP" altLang="en-US" sz="4400" b="1" dirty="0"/>
              <a:t>　</a:t>
            </a:r>
            <a:r>
              <a:rPr lang="ja-JP" altLang="en-US" sz="4000" b="1" dirty="0"/>
              <a:t>大正デモクラシーの立役者</a:t>
            </a:r>
            <a:endParaRPr lang="en-US" altLang="ja-JP" sz="4000" b="1" dirty="0"/>
          </a:p>
          <a:p>
            <a:r>
              <a:rPr lang="ja-JP" altLang="en-US" sz="4800" b="1" dirty="0"/>
              <a:t>関連</a:t>
            </a:r>
            <a:r>
              <a:rPr kumimoji="1" lang="ja-JP" altLang="en-US" sz="4000" b="1" dirty="0"/>
              <a:t>：</a:t>
            </a:r>
            <a:r>
              <a:rPr lang="ja-JP" altLang="en-US" sz="4000" b="1" dirty="0"/>
              <a:t>大正デモクラシー</a:t>
            </a:r>
            <a:r>
              <a:rPr kumimoji="1" lang="ja-JP" altLang="en-US" sz="4000" b="1" dirty="0"/>
              <a:t>　民本主義</a:t>
            </a:r>
            <a:r>
              <a:rPr lang="ja-JP" altLang="en-US" sz="4000" b="1" dirty="0"/>
              <a:t>　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1304696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問４</a:t>
            </a:r>
            <a:r>
              <a:rPr kumimoji="1" lang="en-US" altLang="ja-JP" sz="4800" b="1" dirty="0"/>
              <a:t>-</a:t>
            </a:r>
            <a:r>
              <a:rPr lang="ja-JP" altLang="en-US" sz="4800" b="1" dirty="0"/>
              <a:t>４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6" y="1715471"/>
            <a:ext cx="1191034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5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アウストラロピテクス</a:t>
            </a:r>
            <a:endParaRPr kumimoji="1" lang="ja-JP" altLang="en-US" sz="115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601884" y="4211505"/>
            <a:ext cx="124476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概要</a:t>
            </a:r>
            <a:r>
              <a:rPr lang="ja-JP" altLang="en-US" sz="4000" b="1" dirty="0"/>
              <a:t>：</a:t>
            </a:r>
            <a:r>
              <a:rPr lang="ja-JP" altLang="en-US" sz="3600" b="1" dirty="0"/>
              <a:t>約</a:t>
            </a:r>
            <a:r>
              <a:rPr lang="en-US" altLang="ja-JP" sz="3600" b="1" dirty="0"/>
              <a:t>4</a:t>
            </a:r>
            <a:r>
              <a:rPr lang="ja-JP" altLang="en-US" sz="3600" b="1" dirty="0"/>
              <a:t>～</a:t>
            </a:r>
            <a:r>
              <a:rPr lang="en-US" altLang="ja-JP" sz="3600" b="1" dirty="0"/>
              <a:t>200</a:t>
            </a:r>
            <a:r>
              <a:rPr lang="ja-JP" altLang="en-US" sz="3600" b="1" dirty="0"/>
              <a:t>万年前に生存していた初期の人類</a:t>
            </a:r>
            <a:endParaRPr lang="en-US" altLang="ja-JP" sz="4000" b="1" dirty="0"/>
          </a:p>
          <a:p>
            <a:r>
              <a:rPr lang="ja-JP" altLang="en-US" sz="4800" b="1" dirty="0"/>
              <a:t>　　</a:t>
            </a:r>
            <a:r>
              <a:rPr lang="ja-JP" altLang="en-US" sz="4400" b="1" dirty="0"/>
              <a:t>　</a:t>
            </a:r>
            <a:r>
              <a:rPr lang="ja-JP" altLang="en-US" sz="3600" b="1" dirty="0"/>
              <a:t>脳の容量はゴリラ・チンパンジー程度</a:t>
            </a:r>
            <a:endParaRPr lang="en-US" altLang="ja-JP" sz="4000" b="1" dirty="0"/>
          </a:p>
          <a:p>
            <a:r>
              <a:rPr lang="ja-JP" altLang="en-US" sz="4800" b="1" dirty="0"/>
              <a:t>関連</a:t>
            </a:r>
            <a:r>
              <a:rPr kumimoji="1" lang="ja-JP" altLang="en-US" sz="4000" b="1" dirty="0"/>
              <a:t>：</a:t>
            </a:r>
            <a:r>
              <a:rPr kumimoji="1" lang="ja-JP" altLang="en-US" sz="3600" b="1" dirty="0"/>
              <a:t>ネアンデルタール人　北京原人</a:t>
            </a:r>
            <a:r>
              <a:rPr lang="ja-JP" altLang="en-US" sz="4000" b="1" dirty="0"/>
              <a:t>　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1758425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問４</a:t>
            </a:r>
            <a:r>
              <a:rPr kumimoji="1" lang="en-US" altLang="ja-JP" sz="4800" b="1" dirty="0"/>
              <a:t>-</a:t>
            </a:r>
            <a:r>
              <a:rPr lang="ja-JP" altLang="en-US" sz="4800" b="1" dirty="0"/>
              <a:t>５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5" y="1261348"/>
            <a:ext cx="1191034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6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ルネサンス</a:t>
            </a:r>
            <a:endParaRPr kumimoji="1" lang="ja-JP" altLang="en-US" sz="166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601884" y="4211505"/>
            <a:ext cx="124476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概要</a:t>
            </a:r>
            <a:r>
              <a:rPr lang="ja-JP" altLang="en-US" sz="4000" b="1" dirty="0"/>
              <a:t>：仏 </a:t>
            </a:r>
            <a:r>
              <a:rPr lang="en-US" altLang="ja-JP" sz="4000" b="1" dirty="0"/>
              <a:t>Renaissance</a:t>
            </a:r>
            <a:r>
              <a:rPr lang="ja-JP" altLang="en-US" sz="4000" b="1" dirty="0"/>
              <a:t>　再生・復活・復興</a:t>
            </a:r>
            <a:endParaRPr lang="en-US" altLang="ja-JP" sz="4000" b="1" dirty="0"/>
          </a:p>
          <a:p>
            <a:r>
              <a:rPr lang="ja-JP" altLang="en-US" sz="4800" b="1" dirty="0"/>
              <a:t>　　</a:t>
            </a:r>
            <a:r>
              <a:rPr lang="ja-JP" altLang="en-US" sz="4400" b="1" dirty="0"/>
              <a:t>　古代文化を復興させる文化運動</a:t>
            </a:r>
            <a:endParaRPr lang="en-US" altLang="ja-JP" sz="4000" b="1" dirty="0"/>
          </a:p>
          <a:p>
            <a:r>
              <a:rPr lang="ja-JP" altLang="en-US" sz="4800" b="1" dirty="0"/>
              <a:t>関連</a:t>
            </a:r>
            <a:r>
              <a:rPr kumimoji="1" lang="ja-JP" altLang="en-US" sz="4000" b="1" dirty="0"/>
              <a:t>：</a:t>
            </a:r>
            <a:r>
              <a:rPr kumimoji="1" lang="ja-JP" altLang="en-US" sz="3600" b="1" dirty="0"/>
              <a:t>レオナルド・ダ・ヴィンチ　</a:t>
            </a:r>
            <a:r>
              <a:rPr lang="ja-JP" altLang="en-US" sz="3600" b="1" dirty="0"/>
              <a:t>ミケランジェロ</a:t>
            </a:r>
            <a:r>
              <a:rPr lang="ja-JP" altLang="en-US" sz="4000" b="1" dirty="0"/>
              <a:t>　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2265452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問４</a:t>
            </a:r>
            <a:r>
              <a:rPr kumimoji="1" lang="en-US" altLang="ja-JP" sz="4800" b="1" dirty="0"/>
              <a:t>-</a:t>
            </a:r>
            <a:r>
              <a:rPr kumimoji="1" lang="ja-JP" altLang="en-US" sz="4800" b="1" dirty="0"/>
              <a:t>６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5" y="1261348"/>
            <a:ext cx="1191034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6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芥川龍之介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601884" y="4211505"/>
            <a:ext cx="124476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概要</a:t>
            </a:r>
            <a:r>
              <a:rPr lang="ja-JP" altLang="en-US" sz="4000" b="1" dirty="0"/>
              <a:t>：</a:t>
            </a:r>
            <a:r>
              <a:rPr lang="ja-JP" altLang="en-US" sz="4400" b="1" dirty="0"/>
              <a:t>明治時代の短編小説家</a:t>
            </a:r>
            <a:endParaRPr lang="en-US" altLang="ja-JP" sz="4000" b="1" dirty="0"/>
          </a:p>
          <a:p>
            <a:r>
              <a:rPr lang="ja-JP" altLang="en-US" sz="4800" b="1" dirty="0"/>
              <a:t>　　</a:t>
            </a:r>
            <a:r>
              <a:rPr lang="ja-JP" altLang="en-US" sz="4400" b="1" dirty="0"/>
              <a:t>　芥川賞の由来</a:t>
            </a:r>
            <a:endParaRPr lang="en-US" altLang="ja-JP" sz="4000" b="1" dirty="0"/>
          </a:p>
          <a:p>
            <a:r>
              <a:rPr lang="ja-JP" altLang="en-US" sz="4800" b="1" dirty="0"/>
              <a:t>関連</a:t>
            </a:r>
            <a:r>
              <a:rPr kumimoji="1" lang="ja-JP" altLang="en-US" sz="4000" b="1" dirty="0"/>
              <a:t>：</a:t>
            </a:r>
            <a:r>
              <a:rPr lang="ja-JP" altLang="en-US" sz="4400" b="1" dirty="0"/>
              <a:t>蜘蛛の糸　地獄変　直木三十五　</a:t>
            </a:r>
            <a:r>
              <a:rPr lang="ja-JP" altLang="en-US" sz="4000" b="1" dirty="0"/>
              <a:t>　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181849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問１</a:t>
            </a:r>
            <a:r>
              <a:rPr kumimoji="1" lang="en-US" altLang="ja-JP" sz="4800" b="1" dirty="0"/>
              <a:t>-</a:t>
            </a:r>
            <a:r>
              <a:rPr kumimoji="1" lang="ja-JP" altLang="en-US" sz="4800" b="1" dirty="0"/>
              <a:t>１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6" y="1471910"/>
            <a:ext cx="1191034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4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早業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9B38B23-4910-4B59-B1F3-3652489E02A5}"/>
              </a:ext>
            </a:extLst>
          </p:cNvPr>
          <p:cNvSpPr txBox="1"/>
          <p:nvPr/>
        </p:nvSpPr>
        <p:spPr>
          <a:xfrm>
            <a:off x="2368952" y="1722703"/>
            <a:ext cx="745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/>
              <a:t>ハ　　　ヤ　　　  ワ　　　ザ</a:t>
            </a:r>
          </a:p>
        </p:txBody>
      </p:sp>
    </p:spTree>
    <p:extLst>
      <p:ext uri="{BB962C8B-B14F-4D97-AF65-F5344CB8AC3E}">
        <p14:creationId xmlns:p14="http://schemas.microsoft.com/office/powerpoint/2010/main" val="38939277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問５</a:t>
            </a:r>
            <a:r>
              <a:rPr kumimoji="1" lang="en-US" altLang="ja-JP" sz="4800" b="1" dirty="0"/>
              <a:t>-</a:t>
            </a:r>
            <a:r>
              <a:rPr lang="ja-JP" altLang="en-US" sz="4800" b="1" dirty="0"/>
              <a:t>１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5" y="1261348"/>
            <a:ext cx="1191034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６１２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601884" y="4211505"/>
            <a:ext cx="124476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解法　</a:t>
            </a:r>
            <a:r>
              <a:rPr lang="en-US" altLang="ja-JP" sz="4000" b="1" dirty="0"/>
              <a:t>×</a:t>
            </a:r>
            <a:r>
              <a:rPr lang="ja-JP" altLang="en-US" sz="4000" b="1" dirty="0"/>
              <a:t>１</a:t>
            </a:r>
            <a:r>
              <a:rPr lang="en-US" altLang="ja-JP" sz="4000" b="1" dirty="0"/>
              <a:t>/</a:t>
            </a:r>
            <a:r>
              <a:rPr lang="ja-JP" altLang="en-US" sz="4000" b="1" dirty="0"/>
              <a:t>４</a:t>
            </a:r>
            <a:r>
              <a:rPr lang="en-US" altLang="ja-JP" sz="4000" b="1" dirty="0"/>
              <a:t>…÷</a:t>
            </a:r>
            <a:r>
              <a:rPr lang="ja-JP" altLang="en-US" sz="4000" b="1" dirty="0"/>
              <a:t>４と同じ</a:t>
            </a:r>
            <a:endParaRPr lang="en-US" altLang="ja-JP" sz="4000" b="1" dirty="0"/>
          </a:p>
          <a:p>
            <a:r>
              <a:rPr kumimoji="1" lang="ja-JP" altLang="en-US" sz="4000" b="1" dirty="0"/>
              <a:t>　　　</a:t>
            </a:r>
            <a:r>
              <a:rPr kumimoji="1" lang="en-US" altLang="ja-JP" sz="4000" b="1" dirty="0"/>
              <a:t>÷</a:t>
            </a:r>
            <a:r>
              <a:rPr kumimoji="1" lang="ja-JP" altLang="en-US" sz="4000" b="1" dirty="0"/>
              <a:t>１</a:t>
            </a:r>
            <a:r>
              <a:rPr kumimoji="1" lang="en-US" altLang="ja-JP" sz="4000" b="1" dirty="0"/>
              <a:t>/</a:t>
            </a:r>
            <a:r>
              <a:rPr kumimoji="1" lang="ja-JP" altLang="en-US" sz="4000" b="1" dirty="0"/>
              <a:t>９</a:t>
            </a:r>
            <a:r>
              <a:rPr kumimoji="1" lang="en-US" altLang="ja-JP" sz="4000" b="1" dirty="0"/>
              <a:t>…×</a:t>
            </a:r>
            <a:r>
              <a:rPr kumimoji="1" lang="ja-JP" altLang="en-US" sz="4000" b="1" dirty="0"/>
              <a:t>９と同じ</a:t>
            </a:r>
            <a:endParaRPr kumimoji="1" lang="en-US" altLang="ja-JP" sz="4000" b="1" dirty="0"/>
          </a:p>
          <a:p>
            <a:r>
              <a:rPr lang="ja-JP" altLang="en-US" sz="4000" b="1" dirty="0"/>
              <a:t>　　　３</a:t>
            </a:r>
            <a:r>
              <a:rPr kumimoji="1" lang="en-US" altLang="ja-JP" sz="4000" b="1" dirty="0"/>
              <a:t>.</a:t>
            </a:r>
            <a:r>
              <a:rPr kumimoji="1" lang="ja-JP" altLang="en-US" sz="4000" b="1" dirty="0"/>
              <a:t>２</a:t>
            </a:r>
            <a:r>
              <a:rPr kumimoji="1" lang="en-US" altLang="ja-JP" sz="4000" b="1" dirty="0"/>
              <a:t>÷</a:t>
            </a:r>
            <a:r>
              <a:rPr kumimoji="1" lang="ja-JP" altLang="en-US" sz="4000" b="1" dirty="0"/>
              <a:t>４</a:t>
            </a:r>
            <a:r>
              <a:rPr kumimoji="1" lang="en-US" altLang="ja-JP" sz="4000" b="1" dirty="0"/>
              <a:t>×</a:t>
            </a:r>
            <a:r>
              <a:rPr kumimoji="1" lang="ja-JP" altLang="en-US" sz="4000" b="1" dirty="0"/>
              <a:t>８５</a:t>
            </a:r>
            <a:r>
              <a:rPr kumimoji="1" lang="en-US" altLang="ja-JP" sz="4000" b="1" dirty="0"/>
              <a:t>×</a:t>
            </a:r>
            <a:r>
              <a:rPr kumimoji="1" lang="ja-JP" altLang="en-US" sz="4000" b="1" dirty="0"/>
              <a:t>９＝６１２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30522047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問５</a:t>
            </a:r>
            <a:r>
              <a:rPr kumimoji="1" lang="en-US" altLang="ja-JP" sz="4800" b="1" dirty="0"/>
              <a:t>-</a:t>
            </a:r>
            <a:r>
              <a:rPr kumimoji="1" lang="ja-JP" altLang="en-US" sz="4800" b="1" dirty="0"/>
              <a:t>２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5" y="1261348"/>
            <a:ext cx="1191034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１２６</a:t>
            </a:r>
            <a:endParaRPr kumimoji="1" lang="ja-JP" altLang="en-US" sz="166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601884" y="4211505"/>
            <a:ext cx="124476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解法　　１</a:t>
            </a:r>
            <a:r>
              <a:rPr lang="en-US" altLang="ja-JP" sz="4000" b="1" dirty="0"/>
              <a:t>/</a:t>
            </a:r>
            <a:r>
              <a:rPr lang="ja-JP" altLang="en-US" sz="4000" b="1" dirty="0"/>
              <a:t>３</a:t>
            </a:r>
            <a:r>
              <a:rPr lang="en-US" altLang="ja-JP" sz="4000" b="1" dirty="0"/>
              <a:t>×</a:t>
            </a:r>
            <a:r>
              <a:rPr lang="ja-JP" altLang="en-US" sz="4000" b="1" dirty="0"/>
              <a:t>１</a:t>
            </a:r>
            <a:r>
              <a:rPr lang="en-US" altLang="ja-JP" sz="4000" b="1" dirty="0"/>
              <a:t>.</a:t>
            </a:r>
            <a:r>
              <a:rPr lang="ja-JP" altLang="en-US" sz="4000" b="1" dirty="0"/>
              <a:t>５</a:t>
            </a:r>
            <a:r>
              <a:rPr lang="en-US" altLang="ja-JP" sz="4000" b="1" dirty="0"/>
              <a:t>×</a:t>
            </a:r>
            <a:r>
              <a:rPr lang="ja-JP" altLang="en-US" sz="4000" b="1" dirty="0"/>
              <a:t>３６</a:t>
            </a:r>
            <a:r>
              <a:rPr lang="en-US" altLang="ja-JP" sz="4000" b="1" dirty="0"/>
              <a:t>÷</a:t>
            </a:r>
            <a:r>
              <a:rPr lang="ja-JP" altLang="en-US" sz="4000" b="1" dirty="0"/>
              <a:t>１</a:t>
            </a:r>
            <a:r>
              <a:rPr lang="en-US" altLang="ja-JP" sz="4000" b="1" dirty="0"/>
              <a:t>/</a:t>
            </a:r>
            <a:r>
              <a:rPr lang="ja-JP" altLang="en-US" sz="4000" b="1" dirty="0"/>
              <a:t>７</a:t>
            </a:r>
            <a:endParaRPr lang="en-US" altLang="ja-JP" sz="4000" b="1" dirty="0"/>
          </a:p>
          <a:p>
            <a:r>
              <a:rPr kumimoji="1" lang="ja-JP" altLang="en-US" sz="4000" b="1" dirty="0"/>
              <a:t>　　　＝１</a:t>
            </a:r>
            <a:r>
              <a:rPr kumimoji="1" lang="en-US" altLang="ja-JP" sz="4000" b="1" dirty="0"/>
              <a:t>/</a:t>
            </a:r>
            <a:r>
              <a:rPr kumimoji="1" lang="ja-JP" altLang="en-US" sz="4000" b="1" dirty="0"/>
              <a:t>２</a:t>
            </a:r>
            <a:r>
              <a:rPr kumimoji="1" lang="en-US" altLang="ja-JP" sz="4000" b="1" dirty="0"/>
              <a:t>×</a:t>
            </a:r>
            <a:r>
              <a:rPr kumimoji="1" lang="ja-JP" altLang="en-US" sz="4000" b="1" dirty="0"/>
              <a:t>３６</a:t>
            </a:r>
            <a:r>
              <a:rPr kumimoji="1" lang="en-US" altLang="ja-JP" sz="4000" b="1" dirty="0"/>
              <a:t>×</a:t>
            </a:r>
            <a:r>
              <a:rPr kumimoji="1" lang="ja-JP" altLang="en-US" sz="4000" b="1" dirty="0"/>
              <a:t>７</a:t>
            </a:r>
            <a:endParaRPr kumimoji="1" lang="en-US" altLang="ja-JP" sz="4000" b="1" dirty="0"/>
          </a:p>
          <a:p>
            <a:r>
              <a:rPr kumimoji="1" lang="ja-JP" altLang="en-US" sz="4000" b="1" dirty="0"/>
              <a:t>　　　＝１８</a:t>
            </a:r>
            <a:r>
              <a:rPr kumimoji="1" lang="en-US" altLang="ja-JP" sz="4000" b="1" dirty="0"/>
              <a:t>×</a:t>
            </a:r>
            <a:r>
              <a:rPr kumimoji="1" lang="ja-JP" altLang="en-US" sz="4000" b="1" dirty="0"/>
              <a:t>７</a:t>
            </a:r>
            <a:endParaRPr kumimoji="1" lang="en-US" altLang="ja-JP" sz="4000" b="1" dirty="0"/>
          </a:p>
          <a:p>
            <a:r>
              <a:rPr lang="ja-JP" altLang="en-US" sz="4000" b="1" dirty="0"/>
              <a:t>　　　＝１２６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35443832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問５</a:t>
            </a:r>
            <a:r>
              <a:rPr kumimoji="1" lang="en-US" altLang="ja-JP" sz="4800" b="1" dirty="0"/>
              <a:t>-</a:t>
            </a:r>
            <a:r>
              <a:rPr lang="ja-JP" altLang="en-US" sz="4800" b="1" dirty="0"/>
              <a:t>３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5" y="1261348"/>
            <a:ext cx="1191034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２５</a:t>
            </a:r>
            <a:r>
              <a:rPr kumimoji="1" lang="en-US" altLang="ja-JP" sz="16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.</a:t>
            </a:r>
            <a:r>
              <a:rPr kumimoji="1" lang="ja-JP" altLang="en-US" sz="16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８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601884" y="4211505"/>
            <a:ext cx="124476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解法　　４３</a:t>
            </a:r>
            <a:r>
              <a:rPr lang="en-US" altLang="ja-JP" sz="4000" b="1" dirty="0"/>
              <a:t>÷</a:t>
            </a:r>
            <a:r>
              <a:rPr lang="ja-JP" altLang="en-US" sz="4000" b="1" dirty="0"/>
              <a:t>５</a:t>
            </a:r>
            <a:r>
              <a:rPr lang="en-US" altLang="ja-JP" sz="4000" b="1" dirty="0"/>
              <a:t>×</a:t>
            </a:r>
            <a:r>
              <a:rPr lang="ja-JP" altLang="en-US" sz="4000" b="1" dirty="0"/>
              <a:t>０</a:t>
            </a:r>
            <a:r>
              <a:rPr lang="en-US" altLang="ja-JP" sz="4000" b="1" dirty="0"/>
              <a:t>.</a:t>
            </a:r>
            <a:r>
              <a:rPr lang="ja-JP" altLang="en-US" sz="4000" b="1" dirty="0"/>
              <a:t>２</a:t>
            </a:r>
            <a:r>
              <a:rPr lang="en-US" altLang="ja-JP" sz="4000" b="1" dirty="0"/>
              <a:t>÷</a:t>
            </a:r>
            <a:r>
              <a:rPr lang="ja-JP" altLang="en-US" sz="4000" b="1" dirty="0"/>
              <a:t>１</a:t>
            </a:r>
            <a:r>
              <a:rPr lang="en-US" altLang="ja-JP" sz="4000" b="1" dirty="0"/>
              <a:t>/</a:t>
            </a:r>
            <a:r>
              <a:rPr lang="ja-JP" altLang="en-US" sz="4000" b="1" dirty="0"/>
              <a:t>１５</a:t>
            </a:r>
            <a:endParaRPr lang="en-US" altLang="ja-JP" sz="4000" b="1" dirty="0"/>
          </a:p>
          <a:p>
            <a:r>
              <a:rPr kumimoji="1" lang="ja-JP" altLang="en-US" sz="4000" b="1" dirty="0"/>
              <a:t>　　　＝８</a:t>
            </a:r>
            <a:r>
              <a:rPr kumimoji="1" lang="en-US" altLang="ja-JP" sz="4000" b="1" dirty="0"/>
              <a:t>.</a:t>
            </a:r>
            <a:r>
              <a:rPr kumimoji="1" lang="ja-JP" altLang="en-US" sz="4000" b="1" dirty="0"/>
              <a:t>６</a:t>
            </a:r>
            <a:r>
              <a:rPr kumimoji="1" lang="en-US" altLang="ja-JP" sz="4000" b="1" dirty="0"/>
              <a:t>×</a:t>
            </a:r>
            <a:r>
              <a:rPr kumimoji="1" lang="ja-JP" altLang="en-US" sz="4000" b="1" dirty="0"/>
              <a:t>０</a:t>
            </a:r>
            <a:r>
              <a:rPr kumimoji="1" lang="en-US" altLang="ja-JP" sz="4000" b="1" dirty="0"/>
              <a:t>.</a:t>
            </a:r>
            <a:r>
              <a:rPr kumimoji="1" lang="ja-JP" altLang="en-US" sz="4000" b="1" dirty="0"/>
              <a:t>２</a:t>
            </a:r>
            <a:r>
              <a:rPr kumimoji="1" lang="en-US" altLang="ja-JP" sz="4000" b="1" dirty="0"/>
              <a:t>×</a:t>
            </a:r>
            <a:r>
              <a:rPr kumimoji="1" lang="ja-JP" altLang="en-US" sz="4000" b="1" dirty="0"/>
              <a:t>１５</a:t>
            </a:r>
            <a:endParaRPr kumimoji="1" lang="en-US" altLang="ja-JP" sz="4000" b="1" dirty="0"/>
          </a:p>
          <a:p>
            <a:r>
              <a:rPr lang="ja-JP" altLang="en-US" sz="4000" b="1" dirty="0"/>
              <a:t>　　　＝１</a:t>
            </a:r>
            <a:r>
              <a:rPr lang="en-US" altLang="ja-JP" sz="4000" b="1" dirty="0"/>
              <a:t>.</a:t>
            </a:r>
            <a:r>
              <a:rPr lang="ja-JP" altLang="en-US" sz="4000" b="1" dirty="0"/>
              <a:t>７２</a:t>
            </a:r>
            <a:r>
              <a:rPr lang="en-US" altLang="ja-JP" sz="4000" b="1" dirty="0"/>
              <a:t>×</a:t>
            </a:r>
            <a:r>
              <a:rPr lang="ja-JP" altLang="en-US" sz="4000" b="1" dirty="0"/>
              <a:t>１５</a:t>
            </a:r>
            <a:endParaRPr lang="en-US" altLang="ja-JP" sz="4000" b="1" dirty="0"/>
          </a:p>
          <a:p>
            <a:r>
              <a:rPr kumimoji="1" lang="ja-JP" altLang="en-US" sz="4000" b="1" dirty="0"/>
              <a:t>　　　＝２５</a:t>
            </a:r>
            <a:r>
              <a:rPr kumimoji="1" lang="en-US" altLang="ja-JP" sz="4000" b="1" dirty="0"/>
              <a:t>.</a:t>
            </a:r>
            <a:r>
              <a:rPr kumimoji="1" lang="ja-JP" altLang="en-US" sz="4000" b="1" dirty="0"/>
              <a:t>８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36957344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問６</a:t>
            </a:r>
            <a:r>
              <a:rPr kumimoji="1" lang="en-US" altLang="ja-JP" sz="4800" b="1" dirty="0"/>
              <a:t>-</a:t>
            </a:r>
            <a:r>
              <a:rPr lang="ja-JP" altLang="en-US" sz="4800" b="1" dirty="0"/>
              <a:t>１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5" y="1261348"/>
            <a:ext cx="1191034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6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光合成</a:t>
            </a:r>
            <a:endParaRPr kumimoji="1" lang="ja-JP" altLang="en-US" sz="166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601884" y="4211505"/>
            <a:ext cx="1244763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反応式</a:t>
            </a:r>
            <a:r>
              <a:rPr lang="ja-JP" altLang="en-US" sz="4000" b="1" dirty="0"/>
              <a:t>：</a:t>
            </a:r>
            <a:r>
              <a:rPr lang="en-US" altLang="ja-JP" sz="4000" b="1" dirty="0"/>
              <a:t>6CO</a:t>
            </a:r>
            <a:r>
              <a:rPr lang="ja-JP" altLang="en-US" sz="4000" b="1" dirty="0"/>
              <a:t>₂</a:t>
            </a:r>
            <a:r>
              <a:rPr lang="en-US" altLang="ja-JP" sz="4000" b="1" dirty="0"/>
              <a:t>(</a:t>
            </a:r>
            <a:r>
              <a:rPr lang="ja-JP" altLang="en-US" sz="4000" b="1" dirty="0"/>
              <a:t>二酸化炭素</a:t>
            </a:r>
            <a:r>
              <a:rPr lang="en-US" altLang="ja-JP" sz="4000" b="1" dirty="0"/>
              <a:t>)</a:t>
            </a:r>
            <a:r>
              <a:rPr lang="ja-JP" altLang="en-US" sz="4000" b="1" dirty="0"/>
              <a:t>＋</a:t>
            </a:r>
            <a:r>
              <a:rPr lang="en-US" altLang="ja-JP" sz="4000" b="1" dirty="0"/>
              <a:t>12H</a:t>
            </a:r>
            <a:r>
              <a:rPr lang="ja-JP" altLang="en-US" sz="4000" b="1" dirty="0"/>
              <a:t>₂</a:t>
            </a:r>
            <a:r>
              <a:rPr lang="en-US" altLang="ja-JP" sz="4000" b="1" dirty="0"/>
              <a:t>O(</a:t>
            </a:r>
            <a:r>
              <a:rPr lang="ja-JP" altLang="en-US" sz="4000" b="1" dirty="0"/>
              <a:t>水</a:t>
            </a:r>
            <a:r>
              <a:rPr lang="en-US" altLang="ja-JP" sz="4000" b="1" dirty="0"/>
              <a:t>)</a:t>
            </a:r>
            <a:r>
              <a:rPr lang="ja-JP" altLang="en-US" sz="4000" b="1" dirty="0"/>
              <a:t> </a:t>
            </a:r>
            <a:endParaRPr lang="en-US" altLang="ja-JP" sz="4000" b="1" dirty="0"/>
          </a:p>
          <a:p>
            <a:r>
              <a:rPr lang="ja-JP" altLang="en-US" sz="4000" b="1" dirty="0"/>
              <a:t>　　　→ </a:t>
            </a:r>
            <a:r>
              <a:rPr lang="en-US" altLang="ja-JP" sz="4000" b="1" dirty="0"/>
              <a:t>C</a:t>
            </a:r>
            <a:r>
              <a:rPr lang="ja-JP" altLang="en-US" sz="4000" b="1" dirty="0"/>
              <a:t>₆</a:t>
            </a:r>
            <a:r>
              <a:rPr lang="en-US" altLang="ja-JP" sz="4000" b="1" dirty="0"/>
              <a:t>H</a:t>
            </a:r>
            <a:r>
              <a:rPr lang="ja-JP" altLang="en-US" sz="4000" b="1" dirty="0"/>
              <a:t>₁₂</a:t>
            </a:r>
            <a:r>
              <a:rPr lang="en-US" altLang="ja-JP" sz="4000" b="1" dirty="0"/>
              <a:t>O</a:t>
            </a:r>
            <a:r>
              <a:rPr lang="ja-JP" altLang="en-US" sz="4000" b="1" dirty="0"/>
              <a:t>₆</a:t>
            </a:r>
            <a:r>
              <a:rPr lang="en-US" altLang="ja-JP" sz="4000" b="1" dirty="0"/>
              <a:t>(</a:t>
            </a:r>
            <a:r>
              <a:rPr lang="ja-JP" altLang="en-US" sz="4000" b="1" dirty="0"/>
              <a:t>糖</a:t>
            </a:r>
            <a:r>
              <a:rPr lang="en-US" altLang="ja-JP" sz="4000" b="1" dirty="0"/>
              <a:t>)</a:t>
            </a:r>
            <a:r>
              <a:rPr lang="ja-JP" altLang="en-US" sz="4000" b="1" dirty="0"/>
              <a:t>＋</a:t>
            </a:r>
            <a:r>
              <a:rPr lang="en-US" altLang="ja-JP" sz="4000" b="1" dirty="0"/>
              <a:t>6O</a:t>
            </a:r>
            <a:r>
              <a:rPr lang="ja-JP" altLang="en-US" sz="4000" b="1" dirty="0"/>
              <a:t>₂</a:t>
            </a:r>
            <a:r>
              <a:rPr lang="en-US" altLang="ja-JP" sz="4000" b="1" dirty="0"/>
              <a:t>(</a:t>
            </a:r>
            <a:r>
              <a:rPr lang="ja-JP" altLang="en-US" sz="4000" b="1" dirty="0"/>
              <a:t>酸素</a:t>
            </a:r>
            <a:r>
              <a:rPr lang="en-US" altLang="ja-JP" sz="4000" b="1" dirty="0"/>
              <a:t>)</a:t>
            </a:r>
            <a:r>
              <a:rPr lang="ja-JP" altLang="en-US" sz="4000" b="1" dirty="0"/>
              <a:t>＋</a:t>
            </a:r>
            <a:r>
              <a:rPr lang="en-US" altLang="ja-JP" sz="4000" b="1" dirty="0"/>
              <a:t>6H</a:t>
            </a:r>
            <a:r>
              <a:rPr lang="ja-JP" altLang="en-US" sz="4000" b="1" dirty="0"/>
              <a:t>₂</a:t>
            </a:r>
            <a:r>
              <a:rPr lang="en-US" altLang="ja-JP" sz="4000" b="1" dirty="0"/>
              <a:t>O(</a:t>
            </a:r>
            <a:r>
              <a:rPr lang="ja-JP" altLang="en-US" sz="4000" b="1" dirty="0"/>
              <a:t>水</a:t>
            </a:r>
            <a:r>
              <a:rPr lang="en-US" altLang="ja-JP" sz="4000" b="1" dirty="0"/>
              <a:t>)</a:t>
            </a:r>
          </a:p>
          <a:p>
            <a:r>
              <a:rPr lang="ja-JP" altLang="en-US" sz="4800" b="1" dirty="0"/>
              <a:t>関連</a:t>
            </a:r>
            <a:r>
              <a:rPr kumimoji="1" lang="ja-JP" altLang="en-US" sz="4000" b="1" dirty="0"/>
              <a:t>：</a:t>
            </a:r>
            <a:r>
              <a:rPr lang="ja-JP" altLang="en-US" sz="4400" b="1" dirty="0"/>
              <a:t>デンプン　葉緑体　</a:t>
            </a:r>
            <a:r>
              <a:rPr lang="ja-JP" altLang="en-US" sz="4000" b="1" dirty="0"/>
              <a:t>　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11139786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問６</a:t>
            </a:r>
            <a:r>
              <a:rPr kumimoji="1" lang="en-US" altLang="ja-JP" sz="4800" b="1" dirty="0"/>
              <a:t>-</a:t>
            </a:r>
            <a:r>
              <a:rPr kumimoji="1" lang="ja-JP" altLang="en-US" sz="4800" b="1" dirty="0"/>
              <a:t>２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5" y="1261348"/>
            <a:ext cx="1191034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6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葉緑体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601884" y="4211505"/>
            <a:ext cx="124476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概要</a:t>
            </a:r>
            <a:r>
              <a:rPr lang="ja-JP" altLang="en-US" sz="4000" b="1" dirty="0"/>
              <a:t>：植物に含まれる光合成を行う細胞小器官 </a:t>
            </a:r>
            <a:endParaRPr lang="en-US" altLang="ja-JP" sz="4000" b="1" dirty="0"/>
          </a:p>
          <a:p>
            <a:r>
              <a:rPr lang="ja-JP" altLang="en-US" sz="4800" b="1" dirty="0"/>
              <a:t>　　</a:t>
            </a:r>
            <a:r>
              <a:rPr lang="ja-JP" altLang="en-US" sz="4400" b="1" dirty="0"/>
              <a:t>　クロロプラストとも呼ばれる</a:t>
            </a:r>
            <a:endParaRPr lang="en-US" altLang="ja-JP" sz="4800" b="1" dirty="0"/>
          </a:p>
          <a:p>
            <a:r>
              <a:rPr lang="ja-JP" altLang="en-US" sz="4800" b="1" dirty="0"/>
              <a:t>関連</a:t>
            </a:r>
            <a:r>
              <a:rPr kumimoji="1" lang="ja-JP" altLang="en-US" sz="4000" b="1" dirty="0"/>
              <a:t>：</a:t>
            </a:r>
            <a:r>
              <a:rPr kumimoji="1" lang="ja-JP" altLang="en-US" sz="4400" b="1" dirty="0"/>
              <a:t>光合成　クロロフィル</a:t>
            </a:r>
            <a:r>
              <a:rPr kumimoji="1" lang="en-US" altLang="ja-JP" sz="4400" b="1" dirty="0"/>
              <a:t>(</a:t>
            </a:r>
            <a:r>
              <a:rPr kumimoji="1" lang="ja-JP" altLang="en-US" sz="4400" b="1" dirty="0"/>
              <a:t>葉緑素</a:t>
            </a:r>
            <a:r>
              <a:rPr kumimoji="1" lang="en-US" altLang="ja-JP" sz="4400" b="1" dirty="0"/>
              <a:t>)</a:t>
            </a:r>
            <a:r>
              <a:rPr lang="ja-JP" altLang="en-US" sz="4400" b="1" dirty="0"/>
              <a:t>　</a:t>
            </a:r>
            <a:r>
              <a:rPr lang="ja-JP" altLang="en-US" sz="4000" b="1" dirty="0"/>
              <a:t>　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36167715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問６</a:t>
            </a:r>
            <a:r>
              <a:rPr kumimoji="1" lang="en-US" altLang="ja-JP" sz="4800" b="1" dirty="0"/>
              <a:t>-</a:t>
            </a:r>
            <a:r>
              <a:rPr lang="ja-JP" altLang="en-US" sz="4800" b="1" dirty="0"/>
              <a:t>３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5" y="1261348"/>
            <a:ext cx="1191034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6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万有引力</a:t>
            </a:r>
            <a:endParaRPr kumimoji="1" lang="ja-JP" altLang="en-US" sz="166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601884" y="4211505"/>
            <a:ext cx="124476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概要</a:t>
            </a:r>
            <a:r>
              <a:rPr lang="ja-JP" altLang="en-US" sz="4000" b="1" dirty="0"/>
              <a:t>：全ての物体は互いに引き寄せあっている</a:t>
            </a:r>
            <a:endParaRPr lang="en-US" altLang="ja-JP" sz="4000" b="1" dirty="0"/>
          </a:p>
          <a:p>
            <a:r>
              <a:rPr lang="ja-JP" altLang="en-US" sz="4800" b="1" dirty="0"/>
              <a:t>　　</a:t>
            </a:r>
            <a:r>
              <a:rPr lang="ja-JP" altLang="en-US" sz="4000" b="1" dirty="0"/>
              <a:t>　とする法則。</a:t>
            </a:r>
            <a:endParaRPr lang="en-US" altLang="ja-JP" sz="4800" b="1" dirty="0"/>
          </a:p>
          <a:p>
            <a:r>
              <a:rPr lang="ja-JP" altLang="en-US" sz="4800" b="1" dirty="0"/>
              <a:t>関連</a:t>
            </a:r>
            <a:r>
              <a:rPr kumimoji="1" lang="ja-JP" altLang="en-US" sz="4000" b="1" dirty="0"/>
              <a:t>：アイザック・</a:t>
            </a:r>
            <a:r>
              <a:rPr lang="ja-JP" altLang="en-US" sz="4400" b="1" dirty="0"/>
              <a:t>ニュートン</a:t>
            </a:r>
            <a:r>
              <a:rPr kumimoji="1" lang="ja-JP" altLang="en-US" sz="4400" b="1" dirty="0"/>
              <a:t>　</a:t>
            </a:r>
            <a:r>
              <a:rPr lang="ja-JP" altLang="en-US" sz="4400" b="1" dirty="0"/>
              <a:t>　</a:t>
            </a:r>
            <a:r>
              <a:rPr lang="ja-JP" altLang="en-US" sz="4000" b="1" dirty="0"/>
              <a:t>　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25521360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問６</a:t>
            </a:r>
            <a:r>
              <a:rPr kumimoji="1" lang="en-US" altLang="ja-JP" sz="4800" b="1" dirty="0"/>
              <a:t>-</a:t>
            </a:r>
            <a:r>
              <a:rPr kumimoji="1" lang="ja-JP" altLang="en-US" sz="4800" b="1" dirty="0"/>
              <a:t>４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5" y="1261348"/>
            <a:ext cx="1191034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</a:t>
            </a:r>
            <a:r>
              <a:rPr lang="ja-JP" altLang="en-US" sz="16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en-US" altLang="ja-JP" sz="166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(</a:t>
            </a:r>
            <a:r>
              <a:rPr lang="ja-JP" altLang="en-US" sz="166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ニュートン</a:t>
            </a:r>
            <a:r>
              <a:rPr lang="en-US" altLang="ja-JP" sz="166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)</a:t>
            </a:r>
            <a:endParaRPr kumimoji="1" lang="ja-JP" altLang="en-US" sz="166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601884" y="4211505"/>
            <a:ext cx="124476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概要</a:t>
            </a:r>
            <a:r>
              <a:rPr lang="ja-JP" altLang="en-US" sz="4000" b="1" dirty="0"/>
              <a:t>：</a:t>
            </a:r>
            <a:r>
              <a:rPr lang="en-US" altLang="ja-JP" sz="4000" b="1" dirty="0"/>
              <a:t>1</a:t>
            </a:r>
            <a:r>
              <a:rPr lang="ja-JP" altLang="en-US" sz="4000" b="1" dirty="0"/>
              <a:t>㎏の物質に</a:t>
            </a:r>
            <a:r>
              <a:rPr lang="en-US" altLang="ja-JP" sz="4000" b="1" dirty="0"/>
              <a:t>1m/s²</a:t>
            </a:r>
            <a:r>
              <a:rPr lang="ja-JP" altLang="en-US" sz="4000" b="1" dirty="0"/>
              <a:t>の加速度を生じさせる</a:t>
            </a:r>
            <a:endParaRPr lang="en-US" altLang="ja-JP" sz="4000" b="1" dirty="0"/>
          </a:p>
          <a:p>
            <a:r>
              <a:rPr lang="ja-JP" altLang="en-US" sz="4800" b="1" dirty="0"/>
              <a:t>　　</a:t>
            </a:r>
            <a:r>
              <a:rPr lang="ja-JP" altLang="en-US" sz="4000" b="1" dirty="0"/>
              <a:t>　力のこと</a:t>
            </a:r>
            <a:endParaRPr lang="en-US" altLang="ja-JP" sz="4800" b="1" dirty="0"/>
          </a:p>
          <a:p>
            <a:r>
              <a:rPr lang="ja-JP" altLang="en-US" sz="4800" b="1" dirty="0"/>
              <a:t>関連</a:t>
            </a:r>
            <a:r>
              <a:rPr kumimoji="1" lang="ja-JP" altLang="en-US" sz="4000" b="1" dirty="0"/>
              <a:t>：アイザック・</a:t>
            </a:r>
            <a:r>
              <a:rPr lang="ja-JP" altLang="en-US" sz="4400" b="1" dirty="0"/>
              <a:t>ニュートン</a:t>
            </a:r>
            <a:r>
              <a:rPr kumimoji="1" lang="ja-JP" altLang="en-US" sz="4400" b="1" dirty="0"/>
              <a:t>　</a:t>
            </a:r>
            <a:r>
              <a:rPr lang="ja-JP" altLang="en-US" sz="4400" b="1" dirty="0"/>
              <a:t>　</a:t>
            </a:r>
            <a:r>
              <a:rPr lang="ja-JP" altLang="en-US" sz="4000" b="1" dirty="0"/>
              <a:t>　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13673841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問６</a:t>
            </a:r>
            <a:r>
              <a:rPr kumimoji="1" lang="en-US" altLang="ja-JP" sz="4800" b="1" dirty="0"/>
              <a:t>-</a:t>
            </a:r>
            <a:r>
              <a:rPr lang="ja-JP" altLang="en-US" sz="4800" b="1" dirty="0"/>
              <a:t>５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6" y="1600054"/>
            <a:ext cx="1191034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富士山 </a:t>
            </a:r>
            <a:r>
              <a:rPr kumimoji="1" lang="en-US" altLang="ja-JP" sz="130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3776m</a:t>
            </a:r>
            <a:endParaRPr kumimoji="1" lang="ja-JP" altLang="en-US" sz="13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601884" y="4211505"/>
            <a:ext cx="124476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概要</a:t>
            </a:r>
            <a:r>
              <a:rPr lang="ja-JP" altLang="en-US" sz="4000" b="1" dirty="0"/>
              <a:t>：日本で一番高い山</a:t>
            </a:r>
            <a:endParaRPr lang="en-US" altLang="ja-JP" sz="4000" b="1" dirty="0"/>
          </a:p>
          <a:p>
            <a:r>
              <a:rPr lang="ja-JP" altLang="en-US" sz="4800" b="1" dirty="0"/>
              <a:t>　　</a:t>
            </a:r>
            <a:r>
              <a:rPr lang="ja-JP" altLang="en-US" sz="4000" b="1" dirty="0"/>
              <a:t>　ちなみに二番目は北岳</a:t>
            </a:r>
            <a:r>
              <a:rPr lang="en-US" altLang="ja-JP" sz="4000" b="1" dirty="0"/>
              <a:t>(</a:t>
            </a:r>
            <a:r>
              <a:rPr lang="ja-JP" altLang="en-US" sz="4000" b="1" dirty="0"/>
              <a:t>きただけ</a:t>
            </a:r>
            <a:r>
              <a:rPr lang="en-US" altLang="ja-JP" sz="4000" b="1" dirty="0"/>
              <a:t>)</a:t>
            </a:r>
            <a:r>
              <a:rPr lang="ja-JP" altLang="en-US" sz="4000" b="1" dirty="0"/>
              <a:t> 山梨県</a:t>
            </a:r>
            <a:endParaRPr lang="en-US" altLang="ja-JP" sz="4800" b="1" dirty="0"/>
          </a:p>
          <a:p>
            <a:r>
              <a:rPr lang="ja-JP" altLang="en-US" sz="4800" b="1" dirty="0"/>
              <a:t>関連</a:t>
            </a:r>
            <a:r>
              <a:rPr kumimoji="1" lang="ja-JP" altLang="en-US" sz="4000" b="1" dirty="0"/>
              <a:t>：日本には</a:t>
            </a:r>
            <a:r>
              <a:rPr kumimoji="1" lang="en-US" altLang="ja-JP" sz="4000" b="1" dirty="0"/>
              <a:t>3000m</a:t>
            </a:r>
            <a:r>
              <a:rPr kumimoji="1" lang="ja-JP" altLang="en-US" sz="4000" b="1" dirty="0"/>
              <a:t>級の山が</a:t>
            </a:r>
            <a:r>
              <a:rPr kumimoji="1" lang="en-US" altLang="ja-JP" sz="4000" b="1" dirty="0"/>
              <a:t>23</a:t>
            </a:r>
            <a:r>
              <a:rPr lang="ja-JP" altLang="en-US" sz="4000" b="1" dirty="0"/>
              <a:t>座</a:t>
            </a:r>
            <a:r>
              <a:rPr kumimoji="1" lang="ja-JP" altLang="en-US" sz="4000" b="1" dirty="0"/>
              <a:t>ある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22994113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41CB08-8037-435E-B37E-5D7F8B5040EF}"/>
              </a:ext>
            </a:extLst>
          </p:cNvPr>
          <p:cNvSpPr txBox="1"/>
          <p:nvPr/>
        </p:nvSpPr>
        <p:spPr>
          <a:xfrm>
            <a:off x="765169" y="4506753"/>
            <a:ext cx="124476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　　</a:t>
            </a:r>
            <a:r>
              <a:rPr lang="ja-JP" altLang="en-US" sz="4000" b="1" dirty="0"/>
              <a:t>　</a:t>
            </a:r>
            <a:r>
              <a:rPr lang="en-US" altLang="ja-JP" sz="4400" b="1" u="sng" dirty="0"/>
              <a:t>16</a:t>
            </a:r>
            <a:r>
              <a:rPr lang="ja-JP" altLang="en-US" sz="4400" b="1" u="sng" dirty="0"/>
              <a:t>＋</a:t>
            </a:r>
            <a:r>
              <a:rPr lang="en-US" altLang="ja-JP" sz="4400" b="1" u="sng" dirty="0"/>
              <a:t>0.02x</a:t>
            </a:r>
            <a:endParaRPr lang="en-US" altLang="ja-JP" sz="4000" b="1" u="sng" dirty="0"/>
          </a:p>
          <a:p>
            <a:r>
              <a:rPr lang="ja-JP" altLang="en-US" sz="4800" b="1" dirty="0"/>
              <a:t>　　</a:t>
            </a:r>
            <a:r>
              <a:rPr lang="ja-JP" altLang="en-US" sz="4000" b="1" dirty="0"/>
              <a:t>　   </a:t>
            </a:r>
            <a:r>
              <a:rPr lang="en-US" altLang="ja-JP" sz="4400" b="1" dirty="0"/>
              <a:t>200</a:t>
            </a:r>
            <a:r>
              <a:rPr lang="ja-JP" altLang="en-US" sz="4400" b="1" dirty="0"/>
              <a:t>＋</a:t>
            </a:r>
            <a:r>
              <a:rPr lang="en-US" altLang="ja-JP" sz="4400" b="1" dirty="0"/>
              <a:t>x</a:t>
            </a:r>
            <a:endParaRPr lang="en-US" altLang="ja-JP" sz="48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問７</a:t>
            </a:r>
            <a:r>
              <a:rPr kumimoji="1" lang="en-US" altLang="ja-JP" sz="4800" b="1" dirty="0"/>
              <a:t>-</a:t>
            </a:r>
            <a:r>
              <a:rPr kumimoji="1" lang="ja-JP" altLang="en-US" sz="4800" b="1" dirty="0"/>
              <a:t>１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-1840371" y="1150211"/>
            <a:ext cx="93134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４００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357697" y="2798747"/>
            <a:ext cx="124476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解法</a:t>
            </a:r>
            <a:r>
              <a:rPr lang="ja-JP" altLang="en-US" sz="4000" b="1" dirty="0"/>
              <a:t>：</a:t>
            </a:r>
            <a:r>
              <a:rPr lang="ja-JP" altLang="en-US" sz="4400" b="1" u="sng" dirty="0"/>
              <a:t>全体の食塩量</a:t>
            </a:r>
            <a:endParaRPr lang="en-US" altLang="ja-JP" sz="4000" b="1" u="sng" dirty="0"/>
          </a:p>
          <a:p>
            <a:r>
              <a:rPr lang="ja-JP" altLang="en-US" sz="4800" b="1" dirty="0"/>
              <a:t>　　</a:t>
            </a:r>
            <a:r>
              <a:rPr lang="ja-JP" altLang="en-US" sz="4000" b="1" dirty="0"/>
              <a:t>　</a:t>
            </a:r>
            <a:r>
              <a:rPr lang="ja-JP" altLang="en-US" sz="4400" b="1" dirty="0"/>
              <a:t>全体の食塩水</a:t>
            </a:r>
            <a:endParaRPr lang="en-US" altLang="ja-JP" sz="4800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5B0A73D-63D4-45E1-B93A-D0B322F50605}"/>
              </a:ext>
            </a:extLst>
          </p:cNvPr>
          <p:cNvSpPr txBox="1"/>
          <p:nvPr/>
        </p:nvSpPr>
        <p:spPr>
          <a:xfrm>
            <a:off x="5660934" y="4827128"/>
            <a:ext cx="3385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/>
              <a:t>×100</a:t>
            </a:r>
            <a:r>
              <a:rPr kumimoji="1" lang="ja-JP" altLang="en-US" sz="4000" b="1" dirty="0"/>
              <a:t>＝</a:t>
            </a:r>
            <a:r>
              <a:rPr kumimoji="1" lang="en-US" altLang="ja-JP" sz="4000" b="1" dirty="0"/>
              <a:t>4(</a:t>
            </a:r>
            <a:r>
              <a:rPr kumimoji="1" lang="ja-JP" altLang="en-US" sz="4000" b="1" dirty="0"/>
              <a:t>％</a:t>
            </a:r>
            <a:r>
              <a:rPr kumimoji="1" lang="en-US" altLang="ja-JP" sz="4000" b="1" dirty="0"/>
              <a:t>)</a:t>
            </a:r>
            <a:endParaRPr kumimoji="1" lang="ja-JP" altLang="en-US" sz="4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6A412C1-0970-46D0-AC22-35B609372599}"/>
              </a:ext>
            </a:extLst>
          </p:cNvPr>
          <p:cNvSpPr txBox="1"/>
          <p:nvPr/>
        </p:nvSpPr>
        <p:spPr>
          <a:xfrm>
            <a:off x="5660933" y="3133245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/>
              <a:t>×100</a:t>
            </a:r>
            <a:r>
              <a:rPr kumimoji="1" lang="ja-JP" altLang="en-US" sz="4000" b="1" dirty="0"/>
              <a:t>＝濃度</a:t>
            </a:r>
            <a:r>
              <a:rPr kumimoji="1" lang="en-US" altLang="ja-JP" sz="4000" b="1" dirty="0"/>
              <a:t>(</a:t>
            </a:r>
            <a:r>
              <a:rPr kumimoji="1" lang="ja-JP" altLang="en-US" sz="4000" b="1" dirty="0"/>
              <a:t>％</a:t>
            </a:r>
            <a:r>
              <a:rPr kumimoji="1" lang="en-US" altLang="ja-JP" sz="4000" b="1" dirty="0"/>
              <a:t>)</a:t>
            </a:r>
            <a:endParaRPr kumimoji="1" lang="ja-JP" altLang="en-US" sz="40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89EAAD5-97A1-45EC-B45D-133EAA626279}"/>
              </a:ext>
            </a:extLst>
          </p:cNvPr>
          <p:cNvSpPr txBox="1"/>
          <p:nvPr/>
        </p:nvSpPr>
        <p:spPr>
          <a:xfrm>
            <a:off x="6661533" y="5992636"/>
            <a:ext cx="2197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/>
              <a:t>x</a:t>
            </a:r>
            <a:r>
              <a:rPr kumimoji="1" lang="ja-JP" altLang="en-US" sz="4000" b="1" dirty="0"/>
              <a:t>＝</a:t>
            </a:r>
            <a:r>
              <a:rPr kumimoji="1" lang="en-US" altLang="ja-JP" sz="4000" b="1" dirty="0"/>
              <a:t>400</a:t>
            </a:r>
            <a:endParaRPr kumimoji="1"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293843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41CB08-8037-435E-B37E-5D7F8B5040EF}"/>
              </a:ext>
            </a:extLst>
          </p:cNvPr>
          <p:cNvSpPr txBox="1"/>
          <p:nvPr/>
        </p:nvSpPr>
        <p:spPr>
          <a:xfrm>
            <a:off x="765169" y="4506753"/>
            <a:ext cx="124476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　　</a:t>
            </a:r>
            <a:r>
              <a:rPr lang="ja-JP" altLang="en-US" sz="4000" b="1" dirty="0"/>
              <a:t>　</a:t>
            </a:r>
            <a:r>
              <a:rPr lang="en-US" altLang="ja-JP" sz="4400" b="1" u="sng" dirty="0"/>
              <a:t>12</a:t>
            </a:r>
            <a:r>
              <a:rPr lang="ja-JP" altLang="en-US" sz="4400" b="1" u="sng" dirty="0"/>
              <a:t>＋</a:t>
            </a:r>
            <a:r>
              <a:rPr lang="en-US" altLang="ja-JP" sz="4400" b="1" u="sng" dirty="0"/>
              <a:t>0.02x</a:t>
            </a:r>
            <a:endParaRPr lang="en-US" altLang="ja-JP" sz="4000" b="1" u="sng" dirty="0"/>
          </a:p>
          <a:p>
            <a:r>
              <a:rPr lang="ja-JP" altLang="en-US" sz="4800" b="1" dirty="0"/>
              <a:t>　　</a:t>
            </a:r>
            <a:r>
              <a:rPr lang="ja-JP" altLang="en-US" sz="4000" b="1" dirty="0"/>
              <a:t>　   </a:t>
            </a:r>
            <a:r>
              <a:rPr lang="en-US" altLang="ja-JP" sz="4400" b="1" dirty="0"/>
              <a:t>200</a:t>
            </a:r>
            <a:r>
              <a:rPr lang="ja-JP" altLang="en-US" sz="4400" b="1" dirty="0"/>
              <a:t>＋</a:t>
            </a:r>
            <a:r>
              <a:rPr lang="en-US" altLang="ja-JP" sz="4400" b="1" dirty="0"/>
              <a:t>x</a:t>
            </a:r>
            <a:endParaRPr lang="en-US" altLang="ja-JP" sz="48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問７</a:t>
            </a:r>
            <a:r>
              <a:rPr kumimoji="1" lang="en-US" altLang="ja-JP" sz="4800" b="1" dirty="0"/>
              <a:t>-</a:t>
            </a:r>
            <a:r>
              <a:rPr lang="ja-JP" altLang="en-US" sz="4800" b="1" dirty="0"/>
              <a:t>２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-1840371" y="1150211"/>
            <a:ext cx="93134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６</a:t>
            </a:r>
            <a:r>
              <a:rPr kumimoji="1" lang="ja-JP" altLang="en-US" sz="9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００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357697" y="2798747"/>
            <a:ext cx="124476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解法</a:t>
            </a:r>
            <a:r>
              <a:rPr lang="ja-JP" altLang="en-US" sz="4000" b="1" dirty="0"/>
              <a:t>：</a:t>
            </a:r>
            <a:r>
              <a:rPr lang="ja-JP" altLang="en-US" sz="4400" b="1" u="sng" dirty="0"/>
              <a:t>全体の食塩量</a:t>
            </a:r>
            <a:endParaRPr lang="en-US" altLang="ja-JP" sz="4000" b="1" u="sng" dirty="0"/>
          </a:p>
          <a:p>
            <a:r>
              <a:rPr lang="ja-JP" altLang="en-US" sz="4800" b="1" dirty="0"/>
              <a:t>　　</a:t>
            </a:r>
            <a:r>
              <a:rPr lang="ja-JP" altLang="en-US" sz="4000" b="1" dirty="0"/>
              <a:t>　</a:t>
            </a:r>
            <a:r>
              <a:rPr lang="ja-JP" altLang="en-US" sz="4400" b="1" dirty="0"/>
              <a:t>全体の食塩水</a:t>
            </a:r>
            <a:endParaRPr lang="en-US" altLang="ja-JP" sz="4800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5B0A73D-63D4-45E1-B93A-D0B322F50605}"/>
              </a:ext>
            </a:extLst>
          </p:cNvPr>
          <p:cNvSpPr txBox="1"/>
          <p:nvPr/>
        </p:nvSpPr>
        <p:spPr>
          <a:xfrm>
            <a:off x="5660934" y="4827128"/>
            <a:ext cx="3385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/>
              <a:t>×100</a:t>
            </a:r>
            <a:r>
              <a:rPr kumimoji="1" lang="ja-JP" altLang="en-US" sz="4000" b="1" dirty="0"/>
              <a:t>＝</a:t>
            </a:r>
            <a:r>
              <a:rPr lang="en-US" altLang="ja-JP" sz="4000" b="1" dirty="0"/>
              <a:t>3</a:t>
            </a:r>
            <a:r>
              <a:rPr kumimoji="1" lang="en-US" altLang="ja-JP" sz="4000" b="1" dirty="0"/>
              <a:t>(</a:t>
            </a:r>
            <a:r>
              <a:rPr kumimoji="1" lang="ja-JP" altLang="en-US" sz="4000" b="1" dirty="0"/>
              <a:t>％</a:t>
            </a:r>
            <a:r>
              <a:rPr kumimoji="1" lang="en-US" altLang="ja-JP" sz="4000" b="1" dirty="0"/>
              <a:t>)</a:t>
            </a:r>
            <a:endParaRPr kumimoji="1" lang="ja-JP" altLang="en-US" sz="4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6A412C1-0970-46D0-AC22-35B609372599}"/>
              </a:ext>
            </a:extLst>
          </p:cNvPr>
          <p:cNvSpPr txBox="1"/>
          <p:nvPr/>
        </p:nvSpPr>
        <p:spPr>
          <a:xfrm>
            <a:off x="5660933" y="3133245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/>
              <a:t>×100</a:t>
            </a:r>
            <a:r>
              <a:rPr kumimoji="1" lang="ja-JP" altLang="en-US" sz="4000" b="1" dirty="0"/>
              <a:t>＝濃度</a:t>
            </a:r>
            <a:r>
              <a:rPr kumimoji="1" lang="en-US" altLang="ja-JP" sz="4000" b="1" dirty="0"/>
              <a:t>(</a:t>
            </a:r>
            <a:r>
              <a:rPr kumimoji="1" lang="ja-JP" altLang="en-US" sz="4000" b="1" dirty="0"/>
              <a:t>％</a:t>
            </a:r>
            <a:r>
              <a:rPr kumimoji="1" lang="en-US" altLang="ja-JP" sz="4000" b="1" dirty="0"/>
              <a:t>)</a:t>
            </a:r>
            <a:endParaRPr kumimoji="1" lang="ja-JP" altLang="en-US" sz="40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89EAAD5-97A1-45EC-B45D-133EAA626279}"/>
              </a:ext>
            </a:extLst>
          </p:cNvPr>
          <p:cNvSpPr txBox="1"/>
          <p:nvPr/>
        </p:nvSpPr>
        <p:spPr>
          <a:xfrm>
            <a:off x="6661533" y="5992636"/>
            <a:ext cx="2197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/>
              <a:t>x</a:t>
            </a:r>
            <a:r>
              <a:rPr kumimoji="1" lang="ja-JP" altLang="en-US" sz="4000" b="1" dirty="0"/>
              <a:t>＝</a:t>
            </a:r>
            <a:r>
              <a:rPr lang="en-US" altLang="ja-JP" sz="4000" b="1" dirty="0"/>
              <a:t>6</a:t>
            </a:r>
            <a:r>
              <a:rPr kumimoji="1" lang="en-US" altLang="ja-JP" sz="4000" b="1" dirty="0"/>
              <a:t>00</a:t>
            </a:r>
            <a:endParaRPr kumimoji="1"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616342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問１</a:t>
            </a:r>
            <a:r>
              <a:rPr kumimoji="1" lang="en-US" altLang="ja-JP" sz="4800" b="1" dirty="0"/>
              <a:t>-</a:t>
            </a:r>
            <a:r>
              <a:rPr lang="ja-JP" altLang="en-US" sz="4800" b="1" dirty="0"/>
              <a:t>２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6" y="1471910"/>
            <a:ext cx="1191034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4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紅葉</a:t>
            </a:r>
            <a:endParaRPr kumimoji="1" lang="ja-JP" altLang="en-US" sz="344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9B38B23-4910-4B59-B1F3-3652489E02A5}"/>
              </a:ext>
            </a:extLst>
          </p:cNvPr>
          <p:cNvSpPr txBox="1"/>
          <p:nvPr/>
        </p:nvSpPr>
        <p:spPr>
          <a:xfrm>
            <a:off x="2368952" y="1722703"/>
            <a:ext cx="745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/>
              <a:t>モ　　　　ミ　　　　ジ</a:t>
            </a:r>
            <a:endParaRPr kumimoji="1"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7783745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41CB08-8037-435E-B37E-5D7F8B5040EF}"/>
              </a:ext>
            </a:extLst>
          </p:cNvPr>
          <p:cNvSpPr txBox="1"/>
          <p:nvPr/>
        </p:nvSpPr>
        <p:spPr>
          <a:xfrm>
            <a:off x="765169" y="4498309"/>
            <a:ext cx="124476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　　</a:t>
            </a:r>
            <a:r>
              <a:rPr lang="ja-JP" altLang="en-US" sz="4000" b="1" dirty="0"/>
              <a:t>　</a:t>
            </a:r>
            <a:r>
              <a:rPr lang="en-US" altLang="ja-JP" sz="4400" b="1" u="sng" dirty="0"/>
              <a:t>12</a:t>
            </a:r>
            <a:r>
              <a:rPr lang="ja-JP" altLang="en-US" sz="4400" b="1" u="sng" dirty="0"/>
              <a:t>＋</a:t>
            </a:r>
            <a:r>
              <a:rPr lang="en-US" altLang="ja-JP" sz="4400" b="1" u="sng" dirty="0"/>
              <a:t>0.02x</a:t>
            </a:r>
            <a:endParaRPr lang="en-US" altLang="ja-JP" sz="4000" b="1" u="sng" dirty="0"/>
          </a:p>
          <a:p>
            <a:r>
              <a:rPr lang="ja-JP" altLang="en-US" sz="4800" b="1" dirty="0"/>
              <a:t>　　</a:t>
            </a:r>
            <a:r>
              <a:rPr lang="ja-JP" altLang="en-US" sz="4000" b="1" dirty="0"/>
              <a:t>　    </a:t>
            </a:r>
            <a:r>
              <a:rPr lang="en-US" altLang="ja-JP" sz="4400" b="1" dirty="0"/>
              <a:t>50</a:t>
            </a:r>
            <a:r>
              <a:rPr lang="ja-JP" altLang="en-US" sz="4400" b="1" dirty="0"/>
              <a:t>＋</a:t>
            </a:r>
            <a:r>
              <a:rPr lang="en-US" altLang="ja-JP" sz="4400" b="1" dirty="0"/>
              <a:t>x</a:t>
            </a:r>
            <a:endParaRPr lang="en-US" altLang="ja-JP" sz="48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問７</a:t>
            </a:r>
            <a:r>
              <a:rPr kumimoji="1" lang="en-US" altLang="ja-JP" sz="4800" b="1" dirty="0"/>
              <a:t>-</a:t>
            </a:r>
            <a:r>
              <a:rPr kumimoji="1" lang="ja-JP" altLang="en-US" sz="4800" b="1" dirty="0"/>
              <a:t>３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-1840372" y="1164136"/>
            <a:ext cx="93134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５００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357697" y="2798747"/>
            <a:ext cx="124476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解法</a:t>
            </a:r>
            <a:r>
              <a:rPr lang="ja-JP" altLang="en-US" sz="4000" b="1" dirty="0"/>
              <a:t>：</a:t>
            </a:r>
            <a:r>
              <a:rPr lang="ja-JP" altLang="en-US" sz="4400" b="1" u="sng" dirty="0"/>
              <a:t>全体の食塩量</a:t>
            </a:r>
            <a:endParaRPr lang="en-US" altLang="ja-JP" sz="4000" b="1" u="sng" dirty="0"/>
          </a:p>
          <a:p>
            <a:r>
              <a:rPr lang="ja-JP" altLang="en-US" sz="4800" b="1" dirty="0"/>
              <a:t>　　</a:t>
            </a:r>
            <a:r>
              <a:rPr lang="ja-JP" altLang="en-US" sz="4000" b="1" dirty="0"/>
              <a:t>　</a:t>
            </a:r>
            <a:r>
              <a:rPr lang="ja-JP" altLang="en-US" sz="4400" b="1" dirty="0"/>
              <a:t>全体の食塩水</a:t>
            </a:r>
            <a:endParaRPr lang="en-US" altLang="ja-JP" sz="4800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5B0A73D-63D4-45E1-B93A-D0B322F50605}"/>
              </a:ext>
            </a:extLst>
          </p:cNvPr>
          <p:cNvSpPr txBox="1"/>
          <p:nvPr/>
        </p:nvSpPr>
        <p:spPr>
          <a:xfrm>
            <a:off x="5660934" y="4827128"/>
            <a:ext cx="3385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/>
              <a:t>×100</a:t>
            </a:r>
            <a:r>
              <a:rPr kumimoji="1" lang="ja-JP" altLang="en-US" sz="4000" b="1" dirty="0"/>
              <a:t>＝</a:t>
            </a:r>
            <a:r>
              <a:rPr kumimoji="1" lang="en-US" altLang="ja-JP" sz="4000" b="1" dirty="0"/>
              <a:t>4(</a:t>
            </a:r>
            <a:r>
              <a:rPr kumimoji="1" lang="ja-JP" altLang="en-US" sz="4000" b="1" dirty="0"/>
              <a:t>％</a:t>
            </a:r>
            <a:r>
              <a:rPr kumimoji="1" lang="en-US" altLang="ja-JP" sz="4000" b="1" dirty="0"/>
              <a:t>)</a:t>
            </a:r>
            <a:endParaRPr kumimoji="1" lang="ja-JP" altLang="en-US" sz="4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6A412C1-0970-46D0-AC22-35B609372599}"/>
              </a:ext>
            </a:extLst>
          </p:cNvPr>
          <p:cNvSpPr txBox="1"/>
          <p:nvPr/>
        </p:nvSpPr>
        <p:spPr>
          <a:xfrm>
            <a:off x="5660933" y="3133245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/>
              <a:t>×100</a:t>
            </a:r>
            <a:r>
              <a:rPr kumimoji="1" lang="ja-JP" altLang="en-US" sz="4000" b="1" dirty="0"/>
              <a:t>＝濃度</a:t>
            </a:r>
            <a:r>
              <a:rPr kumimoji="1" lang="en-US" altLang="ja-JP" sz="4000" b="1" dirty="0"/>
              <a:t>(</a:t>
            </a:r>
            <a:r>
              <a:rPr kumimoji="1" lang="ja-JP" altLang="en-US" sz="4000" b="1" dirty="0"/>
              <a:t>％</a:t>
            </a:r>
            <a:r>
              <a:rPr kumimoji="1" lang="en-US" altLang="ja-JP" sz="4000" b="1" dirty="0"/>
              <a:t>)</a:t>
            </a:r>
            <a:endParaRPr kumimoji="1" lang="ja-JP" altLang="en-US" sz="40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89EAAD5-97A1-45EC-B45D-133EAA626279}"/>
              </a:ext>
            </a:extLst>
          </p:cNvPr>
          <p:cNvSpPr txBox="1"/>
          <p:nvPr/>
        </p:nvSpPr>
        <p:spPr>
          <a:xfrm>
            <a:off x="6374329" y="5993170"/>
            <a:ext cx="2329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/>
              <a:t>   </a:t>
            </a:r>
            <a:r>
              <a:rPr kumimoji="1" lang="en-US" altLang="ja-JP" sz="4000" b="1" dirty="0"/>
              <a:t>x</a:t>
            </a:r>
            <a:r>
              <a:rPr kumimoji="1" lang="ja-JP" altLang="en-US" sz="4000" b="1" dirty="0"/>
              <a:t>＝</a:t>
            </a:r>
            <a:r>
              <a:rPr kumimoji="1" lang="en-US" altLang="ja-JP" sz="4000" b="1" dirty="0"/>
              <a:t>500</a:t>
            </a:r>
            <a:r>
              <a:rPr kumimoji="1" lang="ja-JP" altLang="en-US" sz="4000" b="1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7144049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</a:t>
            </a:r>
            <a:r>
              <a:rPr lang="ja-JP" altLang="en-US" sz="4800" b="1" dirty="0"/>
              <a:t>８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-1840372" y="1164136"/>
            <a:ext cx="93134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５分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1221235" y="3347619"/>
            <a:ext cx="124476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分速</a:t>
            </a:r>
            <a:r>
              <a:rPr lang="en-US" altLang="ja-JP" sz="4400" b="1" dirty="0"/>
              <a:t>60</a:t>
            </a:r>
            <a:r>
              <a:rPr lang="ja-JP" altLang="en-US" sz="4400" b="1" dirty="0"/>
              <a:t>ｍ</a:t>
            </a:r>
            <a:r>
              <a:rPr lang="en-US" altLang="ja-JP" sz="4400" b="1" dirty="0"/>
              <a:t>×Ⅹ</a:t>
            </a:r>
            <a:r>
              <a:rPr lang="ja-JP" altLang="en-US" sz="4400" b="1" dirty="0"/>
              <a:t>分＋時速</a:t>
            </a:r>
            <a:r>
              <a:rPr lang="en-US" altLang="ja-JP" sz="4400" b="1" dirty="0"/>
              <a:t>6</a:t>
            </a:r>
            <a:r>
              <a:rPr lang="ja-JP" altLang="en-US" sz="4400" b="1" dirty="0"/>
              <a:t>㎞</a:t>
            </a:r>
            <a:r>
              <a:rPr lang="en-US" altLang="ja-JP" sz="4000" b="1" dirty="0"/>
              <a:t>×(15</a:t>
            </a:r>
            <a:r>
              <a:rPr lang="ja-JP" altLang="en-US" sz="4000" b="1" dirty="0"/>
              <a:t>－</a:t>
            </a:r>
            <a:r>
              <a:rPr lang="en-US" altLang="ja-JP" sz="4000" b="1" dirty="0"/>
              <a:t>Ⅹ</a:t>
            </a:r>
            <a:r>
              <a:rPr lang="ja-JP" altLang="en-US" sz="4000" b="1" dirty="0"/>
              <a:t>分</a:t>
            </a:r>
            <a:r>
              <a:rPr lang="en-US" altLang="ja-JP" sz="4000" b="1" dirty="0"/>
              <a:t>)</a:t>
            </a:r>
            <a:endParaRPr lang="en-US" altLang="ja-JP" sz="4400" b="1" dirty="0"/>
          </a:p>
        </p:txBody>
      </p:sp>
      <p:sp>
        <p:nvSpPr>
          <p:cNvPr id="3" name="右中かっこ 2">
            <a:extLst>
              <a:ext uri="{FF2B5EF4-FFF2-40B4-BE49-F238E27FC236}">
                <a16:creationId xmlns:a16="http://schemas.microsoft.com/office/drawing/2014/main" id="{401F906D-A458-42A5-AC70-FE3B653BCC56}"/>
              </a:ext>
            </a:extLst>
          </p:cNvPr>
          <p:cNvSpPr/>
          <p:nvPr/>
        </p:nvSpPr>
        <p:spPr>
          <a:xfrm rot="5400000">
            <a:off x="5537200" y="-211233"/>
            <a:ext cx="1117600" cy="9601203"/>
          </a:xfrm>
          <a:prstGeom prst="rightBrace">
            <a:avLst>
              <a:gd name="adj1" fmla="val 18939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05F06E9-8B65-4EC3-8EBF-CC862FC05AFB}"/>
              </a:ext>
            </a:extLst>
          </p:cNvPr>
          <p:cNvSpPr txBox="1"/>
          <p:nvPr/>
        </p:nvSpPr>
        <p:spPr>
          <a:xfrm>
            <a:off x="5530771" y="5302828"/>
            <a:ext cx="5103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1.3</a:t>
            </a:r>
            <a:r>
              <a:rPr kumimoji="1" lang="ja-JP" altLang="en-US" sz="4000" b="1" dirty="0"/>
              <a:t>㎞</a:t>
            </a:r>
          </a:p>
        </p:txBody>
      </p:sp>
      <p:sp>
        <p:nvSpPr>
          <p:cNvPr id="11" name="吹き出し: 円形 10">
            <a:extLst>
              <a:ext uri="{FF2B5EF4-FFF2-40B4-BE49-F238E27FC236}">
                <a16:creationId xmlns:a16="http://schemas.microsoft.com/office/drawing/2014/main" id="{E3E5A129-AA91-4066-8243-61015E0C1CC4}"/>
              </a:ext>
            </a:extLst>
          </p:cNvPr>
          <p:cNvSpPr/>
          <p:nvPr/>
        </p:nvSpPr>
        <p:spPr>
          <a:xfrm>
            <a:off x="4277703" y="1479460"/>
            <a:ext cx="4166886" cy="1408995"/>
          </a:xfrm>
          <a:prstGeom prst="wedgeEllipseCallout">
            <a:avLst>
              <a:gd name="adj1" fmla="val -38032"/>
              <a:gd name="adj2" fmla="val 7451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/>
              <a:t>求めたい値を</a:t>
            </a:r>
            <a:r>
              <a:rPr kumimoji="1" lang="en-US" altLang="ja-JP" sz="3600" b="1" dirty="0"/>
              <a:t>Ⅹ</a:t>
            </a:r>
            <a:r>
              <a:rPr lang="ja-JP" altLang="en-US" sz="3600" b="1" dirty="0"/>
              <a:t>にする</a:t>
            </a:r>
            <a:endParaRPr kumimoji="1" lang="ja-JP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241893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</a:t>
            </a:r>
            <a:r>
              <a:rPr lang="ja-JP" altLang="en-US" sz="4800" b="1" dirty="0"/>
              <a:t>８</a:t>
            </a:r>
            <a:endParaRPr kumimoji="1" lang="en-US" altLang="ja-JP" sz="48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1776364" y="1757539"/>
            <a:ext cx="83413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b="1" dirty="0"/>
              <a:t>60×Ⅹ</a:t>
            </a:r>
            <a:r>
              <a:rPr lang="ja-JP" altLang="en-US" sz="4400" b="1" dirty="0"/>
              <a:t>＋</a:t>
            </a:r>
            <a:r>
              <a:rPr lang="en-US" altLang="ja-JP" sz="4400" b="1" dirty="0"/>
              <a:t>100</a:t>
            </a:r>
            <a:r>
              <a:rPr lang="en-US" altLang="ja-JP" sz="4000" b="1" dirty="0"/>
              <a:t>×(15</a:t>
            </a:r>
            <a:r>
              <a:rPr lang="ja-JP" altLang="en-US" sz="4000" b="1" dirty="0"/>
              <a:t>－</a:t>
            </a:r>
            <a:r>
              <a:rPr lang="en-US" altLang="ja-JP" sz="4000" b="1" dirty="0"/>
              <a:t>Ⅹ)</a:t>
            </a:r>
            <a:r>
              <a:rPr lang="ja-JP" altLang="en-US" sz="4000" b="1" dirty="0"/>
              <a:t>＝</a:t>
            </a:r>
            <a:r>
              <a:rPr lang="en-US" altLang="ja-JP" sz="4000" b="1" dirty="0"/>
              <a:t>1300</a:t>
            </a:r>
            <a:endParaRPr lang="en-US" altLang="ja-JP" sz="4400" b="1" dirty="0"/>
          </a:p>
        </p:txBody>
      </p:sp>
      <p:sp>
        <p:nvSpPr>
          <p:cNvPr id="2" name="吹き出し: 円形 1">
            <a:extLst>
              <a:ext uri="{FF2B5EF4-FFF2-40B4-BE49-F238E27FC236}">
                <a16:creationId xmlns:a16="http://schemas.microsoft.com/office/drawing/2014/main" id="{C9769D7F-25E4-42E1-980C-3AC7E253C997}"/>
              </a:ext>
            </a:extLst>
          </p:cNvPr>
          <p:cNvSpPr/>
          <p:nvPr/>
        </p:nvSpPr>
        <p:spPr>
          <a:xfrm>
            <a:off x="8890001" y="662946"/>
            <a:ext cx="2455332" cy="830997"/>
          </a:xfrm>
          <a:prstGeom prst="wedgeEllipseCallout">
            <a:avLst>
              <a:gd name="adj1" fmla="val -29109"/>
              <a:gd name="adj2" fmla="val 7099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/>
              <a:t>㎞→</a:t>
            </a:r>
            <a:r>
              <a:rPr kumimoji="1" lang="en-US" altLang="ja-JP" sz="4000" b="1" dirty="0"/>
              <a:t>m</a:t>
            </a:r>
            <a:endParaRPr kumimoji="1" lang="ja-JP" altLang="en-US" sz="4000" b="1" dirty="0"/>
          </a:p>
        </p:txBody>
      </p:sp>
      <p:sp>
        <p:nvSpPr>
          <p:cNvPr id="6" name="吹き出し: 円形 5">
            <a:extLst>
              <a:ext uri="{FF2B5EF4-FFF2-40B4-BE49-F238E27FC236}">
                <a16:creationId xmlns:a16="http://schemas.microsoft.com/office/drawing/2014/main" id="{B67B52EB-166A-48AD-B989-99B896CC5973}"/>
              </a:ext>
            </a:extLst>
          </p:cNvPr>
          <p:cNvSpPr/>
          <p:nvPr/>
        </p:nvSpPr>
        <p:spPr>
          <a:xfrm>
            <a:off x="4094652" y="304800"/>
            <a:ext cx="4002695" cy="1061013"/>
          </a:xfrm>
          <a:prstGeom prst="wedgeEllipseCallout">
            <a:avLst>
              <a:gd name="adj1" fmla="val -28862"/>
              <a:gd name="adj2" fmla="val 7676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/>
              <a:t>時速→分速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F26A5BE-353D-4A91-A758-6BF12F9EFFD6}"/>
              </a:ext>
            </a:extLst>
          </p:cNvPr>
          <p:cNvSpPr txBox="1"/>
          <p:nvPr/>
        </p:nvSpPr>
        <p:spPr>
          <a:xfrm>
            <a:off x="1776364" y="2659559"/>
            <a:ext cx="83413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b="1" dirty="0"/>
              <a:t>　   </a:t>
            </a:r>
            <a:r>
              <a:rPr lang="en-US" altLang="ja-JP" sz="4400" b="1" dirty="0"/>
              <a:t>60Ⅹ</a:t>
            </a:r>
            <a:r>
              <a:rPr lang="ja-JP" altLang="en-US" sz="4400" b="1" dirty="0"/>
              <a:t>＋</a:t>
            </a:r>
            <a:r>
              <a:rPr lang="en-US" altLang="ja-JP" sz="4000" b="1" dirty="0"/>
              <a:t>1500</a:t>
            </a:r>
            <a:r>
              <a:rPr lang="ja-JP" altLang="en-US" sz="4000" b="1" dirty="0"/>
              <a:t>－</a:t>
            </a:r>
            <a:r>
              <a:rPr lang="en-US" altLang="ja-JP" sz="4000" b="1" dirty="0"/>
              <a:t>100Ⅹ</a:t>
            </a:r>
            <a:r>
              <a:rPr lang="ja-JP" altLang="en-US" sz="4000" b="1" dirty="0"/>
              <a:t>＝</a:t>
            </a:r>
            <a:r>
              <a:rPr lang="en-US" altLang="ja-JP" sz="4000" b="1" dirty="0"/>
              <a:t>1300</a:t>
            </a:r>
            <a:endParaRPr lang="en-US" altLang="ja-JP" sz="44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44AFAF1-F4E2-467A-B2FA-74CA15D06883}"/>
              </a:ext>
            </a:extLst>
          </p:cNvPr>
          <p:cNvSpPr txBox="1"/>
          <p:nvPr/>
        </p:nvSpPr>
        <p:spPr>
          <a:xfrm>
            <a:off x="3850697" y="3697046"/>
            <a:ext cx="83413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b="1" dirty="0"/>
              <a:t>60Ⅹ</a:t>
            </a:r>
            <a:r>
              <a:rPr lang="ja-JP" altLang="en-US" sz="4400" b="1" dirty="0"/>
              <a:t>－</a:t>
            </a:r>
            <a:r>
              <a:rPr lang="en-US" altLang="ja-JP" sz="4400" b="1" dirty="0"/>
              <a:t>100Ⅹ</a:t>
            </a:r>
            <a:r>
              <a:rPr lang="ja-JP" altLang="en-US" sz="4000" b="1" dirty="0"/>
              <a:t>＝</a:t>
            </a:r>
            <a:r>
              <a:rPr lang="en-US" altLang="ja-JP" sz="4000" b="1" dirty="0"/>
              <a:t>1300</a:t>
            </a:r>
            <a:r>
              <a:rPr lang="ja-JP" altLang="en-US" sz="4000" b="1" dirty="0"/>
              <a:t>－</a:t>
            </a:r>
            <a:r>
              <a:rPr lang="en-US" altLang="ja-JP" sz="4000" b="1" dirty="0"/>
              <a:t>1500</a:t>
            </a:r>
            <a:endParaRPr lang="en-US" altLang="ja-JP" sz="44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5B56D21-8720-4967-A673-EAEC1A098019}"/>
              </a:ext>
            </a:extLst>
          </p:cNvPr>
          <p:cNvSpPr txBox="1"/>
          <p:nvPr/>
        </p:nvSpPr>
        <p:spPr>
          <a:xfrm>
            <a:off x="1776364" y="4730083"/>
            <a:ext cx="83413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b="1" dirty="0"/>
              <a:t>　　　　　　　  －</a:t>
            </a:r>
            <a:r>
              <a:rPr lang="en-US" altLang="ja-JP" sz="4400" b="1" dirty="0"/>
              <a:t>40Ⅹ</a:t>
            </a:r>
            <a:r>
              <a:rPr lang="ja-JP" altLang="en-US" sz="4000" b="1" dirty="0"/>
              <a:t>＝－</a:t>
            </a:r>
            <a:r>
              <a:rPr lang="en-US" altLang="ja-JP" sz="4000" b="1" dirty="0"/>
              <a:t>200</a:t>
            </a:r>
            <a:endParaRPr lang="en-US" altLang="ja-JP" sz="44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4E5CDD-ED6D-4F5E-9733-1F1F4B7E1065}"/>
              </a:ext>
            </a:extLst>
          </p:cNvPr>
          <p:cNvSpPr txBox="1"/>
          <p:nvPr/>
        </p:nvSpPr>
        <p:spPr>
          <a:xfrm>
            <a:off x="3926695" y="5845314"/>
            <a:ext cx="83413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/>
              <a:t> </a:t>
            </a:r>
            <a:r>
              <a:rPr lang="en-US" altLang="ja-JP" sz="4000" b="1" dirty="0"/>
              <a:t>Ⅹ</a:t>
            </a:r>
            <a:r>
              <a:rPr lang="ja-JP" altLang="en-US" sz="4000" b="1" dirty="0"/>
              <a:t>＝</a:t>
            </a:r>
            <a:r>
              <a:rPr lang="en-US" altLang="ja-JP" sz="4000" b="1" dirty="0"/>
              <a:t>5</a:t>
            </a:r>
            <a:endParaRPr lang="en-US" altLang="ja-JP" sz="4400" b="1" dirty="0"/>
          </a:p>
        </p:txBody>
      </p:sp>
    </p:spTree>
    <p:extLst>
      <p:ext uri="{BB962C8B-B14F-4D97-AF65-F5344CB8AC3E}">
        <p14:creationId xmlns:p14="http://schemas.microsoft.com/office/powerpoint/2010/main" val="2873877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問１</a:t>
            </a:r>
            <a:r>
              <a:rPr kumimoji="1" lang="en-US" altLang="ja-JP" sz="4800" b="1" dirty="0"/>
              <a:t>-</a:t>
            </a:r>
            <a:r>
              <a:rPr lang="ja-JP" altLang="en-US" sz="4800" b="1" dirty="0"/>
              <a:t>３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6" y="1471910"/>
            <a:ext cx="11910348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7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解熱剤</a:t>
            </a:r>
            <a:endParaRPr kumimoji="1" lang="ja-JP" altLang="en-US" sz="287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9B38B23-4910-4B59-B1F3-3652489E02A5}"/>
              </a:ext>
            </a:extLst>
          </p:cNvPr>
          <p:cNvSpPr txBox="1"/>
          <p:nvPr/>
        </p:nvSpPr>
        <p:spPr>
          <a:xfrm>
            <a:off x="706056" y="1722703"/>
            <a:ext cx="10463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　　　ゲ　　　　ネ　　ツ　　　　ザ　イ</a:t>
            </a:r>
            <a:endParaRPr kumimoji="1"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66346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問１</a:t>
            </a:r>
            <a:r>
              <a:rPr kumimoji="1" lang="en-US" altLang="ja-JP" sz="4800" b="1" dirty="0"/>
              <a:t>-</a:t>
            </a:r>
            <a:r>
              <a:rPr lang="ja-JP" altLang="en-US" sz="4800" b="1" dirty="0"/>
              <a:t>４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6" y="1471910"/>
            <a:ext cx="1191034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4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強引</a:t>
            </a:r>
            <a:endParaRPr kumimoji="1" lang="ja-JP" altLang="en-US" sz="344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9B38B23-4910-4B59-B1F3-3652489E02A5}"/>
              </a:ext>
            </a:extLst>
          </p:cNvPr>
          <p:cNvSpPr txBox="1"/>
          <p:nvPr/>
        </p:nvSpPr>
        <p:spPr>
          <a:xfrm>
            <a:off x="2368952" y="1722703"/>
            <a:ext cx="745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/>
              <a:t>ゴ　　ウ　　　　イ　　ン</a:t>
            </a:r>
            <a:endParaRPr kumimoji="1"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243174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問１</a:t>
            </a:r>
            <a:r>
              <a:rPr kumimoji="1" lang="en-US" altLang="ja-JP" sz="4800" b="1" dirty="0"/>
              <a:t>-</a:t>
            </a:r>
            <a:r>
              <a:rPr lang="ja-JP" altLang="en-US" sz="4800" b="1" dirty="0"/>
              <a:t>５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6" y="1471910"/>
            <a:ext cx="1191034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4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果物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9B38B23-4910-4B59-B1F3-3652489E02A5}"/>
              </a:ext>
            </a:extLst>
          </p:cNvPr>
          <p:cNvSpPr txBox="1"/>
          <p:nvPr/>
        </p:nvSpPr>
        <p:spPr>
          <a:xfrm>
            <a:off x="2368952" y="1722703"/>
            <a:ext cx="745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/>
              <a:t>ク　　ダ　　　　モ　　ノ</a:t>
            </a:r>
            <a:endParaRPr kumimoji="1"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518303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問１</a:t>
            </a:r>
            <a:r>
              <a:rPr kumimoji="1" lang="en-US" altLang="ja-JP" sz="4800" b="1" dirty="0"/>
              <a:t>-</a:t>
            </a:r>
            <a:r>
              <a:rPr lang="ja-JP" altLang="en-US" sz="4800" b="1" dirty="0"/>
              <a:t>６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6" y="1471910"/>
            <a:ext cx="1191034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4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禁物</a:t>
            </a:r>
            <a:endParaRPr kumimoji="1" lang="ja-JP" altLang="en-US" sz="344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9B38B23-4910-4B59-B1F3-3652489E02A5}"/>
              </a:ext>
            </a:extLst>
          </p:cNvPr>
          <p:cNvSpPr txBox="1"/>
          <p:nvPr/>
        </p:nvSpPr>
        <p:spPr>
          <a:xfrm>
            <a:off x="2368952" y="1722703"/>
            <a:ext cx="745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/>
              <a:t>キ　　ン　　　　　モ　　ツ</a:t>
            </a:r>
            <a:endParaRPr kumimoji="1"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888943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問１</a:t>
            </a:r>
            <a:r>
              <a:rPr kumimoji="1" lang="en-US" altLang="ja-JP" sz="4800" b="1" dirty="0"/>
              <a:t>-</a:t>
            </a:r>
            <a:r>
              <a:rPr lang="ja-JP" altLang="en-US" sz="4800" b="1" dirty="0"/>
              <a:t>７</a:t>
            </a:r>
            <a:endParaRPr kumimoji="1" lang="en-US" altLang="ja-JP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3C3A0-FD0C-4D9D-BB92-E5D1C0B735FB}"/>
              </a:ext>
            </a:extLst>
          </p:cNvPr>
          <p:cNvSpPr txBox="1"/>
          <p:nvPr/>
        </p:nvSpPr>
        <p:spPr>
          <a:xfrm>
            <a:off x="140826" y="1471910"/>
            <a:ext cx="1191034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4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和尚</a:t>
            </a:r>
            <a:endParaRPr kumimoji="1" lang="ja-JP" altLang="en-US" sz="344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9B38B23-4910-4B59-B1F3-3652489E02A5}"/>
              </a:ext>
            </a:extLst>
          </p:cNvPr>
          <p:cNvSpPr txBox="1"/>
          <p:nvPr/>
        </p:nvSpPr>
        <p:spPr>
          <a:xfrm>
            <a:off x="2368952" y="1722703"/>
            <a:ext cx="745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/>
              <a:t>オ　　　　　　　ショ　ウ</a:t>
            </a:r>
            <a:endParaRPr kumimoji="1"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851710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E2B802-DC57-437E-BD11-A01CD6C50240}"/>
              </a:ext>
            </a:extLst>
          </p:cNvPr>
          <p:cNvSpPr txBox="1"/>
          <p:nvPr/>
        </p:nvSpPr>
        <p:spPr>
          <a:xfrm>
            <a:off x="601884" y="534816"/>
            <a:ext cx="416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問２</a:t>
            </a:r>
            <a:r>
              <a:rPr kumimoji="1" lang="en-US" altLang="ja-JP" sz="4800" b="1" dirty="0"/>
              <a:t>-</a:t>
            </a:r>
            <a:r>
              <a:rPr kumimoji="1" lang="ja-JP" altLang="en-US" sz="4800" b="1" dirty="0"/>
              <a:t>１</a:t>
            </a:r>
            <a:endParaRPr kumimoji="1" lang="en-US" altLang="ja-JP" sz="4800" b="1" dirty="0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9DAF4266-CD90-4D0B-8A10-D5B7102683A7}"/>
              </a:ext>
            </a:extLst>
          </p:cNvPr>
          <p:cNvGrpSpPr/>
          <p:nvPr/>
        </p:nvGrpSpPr>
        <p:grpSpPr>
          <a:xfrm>
            <a:off x="-2382455" y="1539434"/>
            <a:ext cx="11910348" cy="2646878"/>
            <a:chOff x="-2382455" y="1539434"/>
            <a:chExt cx="11910348" cy="2646878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3D3C3A0-FD0C-4D9D-BB92-E5D1C0B735FB}"/>
                </a:ext>
              </a:extLst>
            </p:cNvPr>
            <p:cNvSpPr txBox="1"/>
            <p:nvPr/>
          </p:nvSpPr>
          <p:spPr>
            <a:xfrm>
              <a:off x="-2382455" y="1539434"/>
              <a:ext cx="11910348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600" b="1" dirty="0">
                  <a:latin typeface="HGS教科書体" panose="02020600000000000000" pitchFamily="18" charset="-128"/>
                  <a:ea typeface="HGS教科書体" panose="02020600000000000000" pitchFamily="18" charset="-128"/>
                </a:rPr>
                <a:t>肝</a:t>
              </a:r>
              <a:r>
                <a:rPr kumimoji="1" lang="ja-JP" altLang="en-US" sz="8000" dirty="0">
                  <a:latin typeface="HGS教科書体" panose="02020600000000000000" pitchFamily="18" charset="-128"/>
                  <a:ea typeface="HGS教科書体" panose="02020600000000000000" pitchFamily="18" charset="-128"/>
                </a:rPr>
                <a:t>に銘じる</a:t>
              </a:r>
              <a:endParaRPr kumimoji="1" lang="ja-JP" altLang="en-US" sz="16600" dirty="0">
                <a:latin typeface="HGS教科書体" panose="02020600000000000000" pitchFamily="18" charset="-128"/>
                <a:ea typeface="HGS教科書体" panose="02020600000000000000" pitchFamily="18" charset="-128"/>
              </a:endParaRP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F8366742-7F6B-4F5E-AD52-F1F5380DF659}"/>
                </a:ext>
              </a:extLst>
            </p:cNvPr>
            <p:cNvSpPr txBox="1"/>
            <p:nvPr/>
          </p:nvSpPr>
          <p:spPr>
            <a:xfrm>
              <a:off x="856527" y="1562583"/>
              <a:ext cx="29168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b="1" dirty="0"/>
                <a:t>キ  モ</a:t>
              </a:r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4DEF9-C4D3-4028-B69E-2C2BB9CDDB36}"/>
              </a:ext>
            </a:extLst>
          </p:cNvPr>
          <p:cNvSpPr txBox="1"/>
          <p:nvPr/>
        </p:nvSpPr>
        <p:spPr>
          <a:xfrm>
            <a:off x="983848" y="4533736"/>
            <a:ext cx="106255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意味</a:t>
            </a:r>
            <a:r>
              <a:rPr lang="ja-JP" altLang="en-US" sz="4000" b="1" dirty="0"/>
              <a:t>：心に強く刻み込み忘れないようにする</a:t>
            </a:r>
            <a:endParaRPr lang="en-US" altLang="ja-JP" sz="4000" b="1" dirty="0"/>
          </a:p>
          <a:p>
            <a:r>
              <a:rPr kumimoji="1" lang="ja-JP" altLang="en-US" sz="4800" b="1" dirty="0"/>
              <a:t>類語</a:t>
            </a:r>
            <a:r>
              <a:rPr kumimoji="1" lang="ja-JP" altLang="en-US" sz="4000" b="1" dirty="0"/>
              <a:t>：骨に刻む</a:t>
            </a:r>
          </a:p>
        </p:txBody>
      </p:sp>
    </p:spTree>
    <p:extLst>
      <p:ext uri="{BB962C8B-B14F-4D97-AF65-F5344CB8AC3E}">
        <p14:creationId xmlns:p14="http://schemas.microsoft.com/office/powerpoint/2010/main" val="4128790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844</Words>
  <Application>Microsoft Office PowerPoint</Application>
  <PresentationFormat>ワイド画面</PresentationFormat>
  <Paragraphs>159</Paragraphs>
  <Slides>32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40" baseType="lpstr">
      <vt:lpstr>HGPｺﾞｼｯｸM</vt:lpstr>
      <vt:lpstr>HGP教科書体</vt:lpstr>
      <vt:lpstr>HGP明朝E</vt:lpstr>
      <vt:lpstr>HGS教科書体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講師</dc:creator>
  <cp:lastModifiedBy>講師</cp:lastModifiedBy>
  <cp:revision>4</cp:revision>
  <dcterms:created xsi:type="dcterms:W3CDTF">2022-02-27T08:27:14Z</dcterms:created>
  <dcterms:modified xsi:type="dcterms:W3CDTF">2022-03-03T05:44:44Z</dcterms:modified>
</cp:coreProperties>
</file>