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32" autoAdjust="0"/>
    <p:restoredTop sz="94660"/>
  </p:normalViewPr>
  <p:slideViewPr>
    <p:cSldViewPr snapToGrid="0">
      <p:cViewPr>
        <p:scale>
          <a:sx n="45" d="100"/>
          <a:sy n="45" d="100"/>
        </p:scale>
        <p:origin x="110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C5C74-0A38-4675-B523-A98BE2DB74D9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DDE04-940A-446B-B9E5-90718CFDB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A5D3D-F275-4740-A1DB-750153EC8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AF9524-3220-4E9C-87A2-33113603B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DB2001-C253-4C40-888B-DCE8B313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EFA822-BE70-4418-995F-09085A99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B8D01C-E2AF-4FEE-9B84-3D4EC657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42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E1A3DA-047F-4AE2-906B-EF54CC67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EF0C2C-D10B-4323-AED0-7455501C0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98271E-C47E-439B-AC54-6C0C6047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B610B-B512-4518-89F6-EB769C9F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68103A-5F98-413D-BBAC-E674C65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0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397CBF-5047-42C3-A28B-E0811078C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57E53B-6232-4525-9E49-CCC729F3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AEEFC-6C7E-4848-8FB7-FDA08DC0F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8F422-BA77-4482-841C-3E4FE0FC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E43D91-5E0F-43CF-AD36-A3755263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1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95614-1D9E-4848-BB20-96D08586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8840D3-878C-4070-92C7-11492C5FF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00E25B-0FA9-449D-AD84-152BE420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01A5A1-32AD-4450-A561-8A9F22166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8A1891-2025-4BBE-BB14-835D2646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7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658-6ADE-4E9E-AD21-20D76534B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DD9E86-8346-42B2-8993-4CD8CFAF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C8505-AD83-49C3-99C6-EA7D82F9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A76965-A809-40B7-81CC-009A400D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6437D3-980C-4104-8887-1A425C30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9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741ADF-A530-4032-B6CE-1C3AC2CE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198AAE-16A2-4BB4-A65C-8109D4E46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7A4138-E8D7-4A0B-9050-CF9D401E6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94D74B-3ED4-47D2-80AE-46524AC4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3D79B4-738B-4FB7-B1A0-232B2474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1F80A-7746-4EC1-BFA7-7FB68987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79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EA450-F273-4BC2-A326-038238CD2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FB6163-A4D1-4FEC-9F94-51DF74D18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D6BCDD-1322-48EE-BC47-80065D5C2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C117CAE-FB25-4B94-9F6D-813A69249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546ED8-B245-43D7-BC1B-0F99E5E21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853B76-5774-472D-BE0B-F81D5AD4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9860B1E-62EA-408D-B5C3-BC12828D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DA125E-8D44-4942-AC5C-D6A86EA2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2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96609C-2966-48E8-9540-B9557B9B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61AF28-5547-4968-BC3A-5E3D9843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E928FA-7FED-48BE-8C14-BAAA2D20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01A2BA-A336-4D2A-839D-D1383C8D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53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F92FE2-03AE-4E6B-BF55-7ECF38C3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9D7665F-E51B-4FD1-80B3-694B1666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189A88-DA79-4978-ADD1-4351A0BD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20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54EAF5-48E6-4185-B00B-5A6F25425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1471D-2DCB-42AD-B59B-79121244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218A4A-E56A-4C84-9ED9-AC9B7B9CC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DE57D2-2885-478A-8A72-B15580A1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423318-C173-44F6-A3AA-B4B265DB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A956FB-23B8-4287-802E-61B06804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03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5034F-30B4-4C49-A004-C717EFA9D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C5D759-EF16-4EEC-82BE-1B4082C29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4767FA-F8F2-411C-9256-112C77833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70AAFF-01B5-468E-BD1B-C257850D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819036-D2E4-4D02-8160-F213625A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E5CC1-FB66-47C6-A306-B8594C6A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33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FEBC2E-B827-45BD-B61C-1AA44F9E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77FD43-7079-4BB7-A69F-B9DAC4A68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B7B25E-B26C-4C4B-BBDD-B39440722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736D-331C-4CD7-B377-DE358DE6608B}" type="datetimeFigureOut">
              <a:rPr kumimoji="1" lang="ja-JP" altLang="en-US" smtClean="0"/>
              <a:t>2022/3/3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541569-A12E-4F54-8D81-5DAA670DF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922CF8-F31E-4FAC-B2A8-039FAFDFD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5571C-61BC-4630-B95B-B2FEDA65C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46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8583CE-0AFC-495B-A3A1-D4BD5A0E3849}"/>
              </a:ext>
            </a:extLst>
          </p:cNvPr>
          <p:cNvSpPr txBox="1"/>
          <p:nvPr/>
        </p:nvSpPr>
        <p:spPr>
          <a:xfrm>
            <a:off x="1327230" y="1221012"/>
            <a:ext cx="95375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第</a:t>
            </a:r>
            <a:r>
              <a:rPr lang="ja-JP" altLang="en-US" sz="6000" b="1" dirty="0"/>
              <a:t>１</a:t>
            </a:r>
            <a:r>
              <a:rPr kumimoji="1" lang="ja-JP" altLang="en-US" sz="6000" b="1" dirty="0"/>
              <a:t>回</a:t>
            </a:r>
            <a:endParaRPr kumimoji="1" lang="en-US" altLang="ja-JP" sz="6000" b="1" dirty="0"/>
          </a:p>
          <a:p>
            <a:endParaRPr kumimoji="1" lang="en-US" altLang="ja-JP" sz="6000" b="1" dirty="0"/>
          </a:p>
          <a:p>
            <a:r>
              <a:rPr kumimoji="1" lang="ja-JP" altLang="en-US" sz="6000" b="1" dirty="0"/>
              <a:t>　　　　</a:t>
            </a:r>
            <a:r>
              <a:rPr kumimoji="1" lang="en-US" altLang="ja-JP" sz="6000" b="1" dirty="0"/>
              <a:t>SPI</a:t>
            </a:r>
            <a:r>
              <a:rPr kumimoji="1" lang="ja-JP" altLang="en-US" sz="6000" b="1" dirty="0"/>
              <a:t>解説</a:t>
            </a:r>
          </a:p>
        </p:txBody>
      </p:sp>
    </p:spTree>
    <p:extLst>
      <p:ext uri="{BB962C8B-B14F-4D97-AF65-F5344CB8AC3E}">
        <p14:creationId xmlns:p14="http://schemas.microsoft.com/office/powerpoint/2010/main" val="277592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AF4266-CD90-4D0B-8A10-D5B7102683A7}"/>
              </a:ext>
            </a:extLst>
          </p:cNvPr>
          <p:cNvGrpSpPr/>
          <p:nvPr/>
        </p:nvGrpSpPr>
        <p:grpSpPr>
          <a:xfrm>
            <a:off x="-2382455" y="1539434"/>
            <a:ext cx="11910348" cy="2646878"/>
            <a:chOff x="-2382455" y="1539434"/>
            <a:chExt cx="11910348" cy="264687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3D3C3A0-FD0C-4D9D-BB92-E5D1C0B735FB}"/>
                </a:ext>
              </a:extLst>
            </p:cNvPr>
            <p:cNvSpPr txBox="1"/>
            <p:nvPr/>
          </p:nvSpPr>
          <p:spPr>
            <a:xfrm>
              <a:off x="-2382455" y="1539434"/>
              <a:ext cx="11910348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6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棚</a:t>
              </a:r>
              <a:r>
                <a:rPr kumimoji="1" lang="ja-JP" altLang="en-US" sz="8000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に上げる</a:t>
              </a:r>
              <a:endParaRPr kumimoji="1" lang="ja-JP" altLang="en-US" sz="16600" dirty="0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366742-7F6B-4F5E-AD52-F1F5380DF659}"/>
                </a:ext>
              </a:extLst>
            </p:cNvPr>
            <p:cNvSpPr txBox="1"/>
            <p:nvPr/>
          </p:nvSpPr>
          <p:spPr>
            <a:xfrm>
              <a:off x="856527" y="1562583"/>
              <a:ext cx="2916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タ　ナ</a:t>
              </a:r>
              <a:endParaRPr kumimoji="1" lang="ja-JP" altLang="en-US" sz="3600" b="1" dirty="0"/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：不都合なことに触れないでいる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</a:t>
            </a:r>
            <a:r>
              <a:rPr lang="ja-JP" altLang="en-US" sz="4000" b="1" dirty="0"/>
              <a:t>口を拭う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4832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AF4266-CD90-4D0B-8A10-D5B7102683A7}"/>
              </a:ext>
            </a:extLst>
          </p:cNvPr>
          <p:cNvGrpSpPr/>
          <p:nvPr/>
        </p:nvGrpSpPr>
        <p:grpSpPr>
          <a:xfrm>
            <a:off x="-2787569" y="1539434"/>
            <a:ext cx="11910348" cy="2646878"/>
            <a:chOff x="-2787569" y="1539434"/>
            <a:chExt cx="11910348" cy="264687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3D3C3A0-FD0C-4D9D-BB92-E5D1C0B735FB}"/>
                </a:ext>
              </a:extLst>
            </p:cNvPr>
            <p:cNvSpPr txBox="1"/>
            <p:nvPr/>
          </p:nvSpPr>
          <p:spPr>
            <a:xfrm>
              <a:off x="-2787569" y="1539434"/>
              <a:ext cx="11910348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6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赤</a:t>
              </a:r>
              <a:r>
                <a:rPr lang="ja-JP" altLang="en-US" sz="80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の他人</a:t>
              </a:r>
              <a:endParaRPr kumimoji="1" lang="ja-JP" altLang="en-US" sz="16600" dirty="0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366742-7F6B-4F5E-AD52-F1F5380DF659}"/>
                </a:ext>
              </a:extLst>
            </p:cNvPr>
            <p:cNvSpPr txBox="1"/>
            <p:nvPr/>
          </p:nvSpPr>
          <p:spPr>
            <a:xfrm>
              <a:off x="451413" y="1539434"/>
              <a:ext cx="2916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   ア　カ</a:t>
              </a:r>
              <a:endParaRPr kumimoji="1" lang="ja-JP" altLang="en-US" sz="3600" b="1" dirty="0"/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：完全に無関係な人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：縁もゆかりもない</a:t>
            </a:r>
          </a:p>
        </p:txBody>
      </p:sp>
    </p:spTree>
    <p:extLst>
      <p:ext uri="{BB962C8B-B14F-4D97-AF65-F5344CB8AC3E}">
        <p14:creationId xmlns:p14="http://schemas.microsoft.com/office/powerpoint/2010/main" val="142723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問３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26335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600" dirty="0">
                <a:latin typeface="HGP明朝E" panose="02020900000000000000" pitchFamily="18" charset="-128"/>
                <a:ea typeface="HGP明朝E" panose="02020900000000000000" pitchFamily="18" charset="-128"/>
              </a:rPr>
              <a:t>attend</a:t>
            </a:r>
            <a:endParaRPr kumimoji="1" lang="ja-JP" altLang="en-US" sz="16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：出席する　参列する</a:t>
            </a:r>
            <a:endParaRPr lang="en-US" altLang="ja-JP" sz="4000" b="1" dirty="0"/>
          </a:p>
          <a:p>
            <a:r>
              <a:rPr kumimoji="1" lang="ja-JP" altLang="en-US" sz="4800" b="1" dirty="0"/>
              <a:t>用法</a:t>
            </a:r>
            <a:r>
              <a:rPr kumimoji="1" lang="ja-JP" altLang="en-US" sz="4000" b="1" dirty="0"/>
              <a:t>：</a:t>
            </a:r>
            <a:r>
              <a:rPr kumimoji="1" lang="en-US" altLang="ja-JP" sz="4000" b="1" dirty="0"/>
              <a:t>attend to~</a:t>
            </a:r>
            <a:r>
              <a:rPr lang="ja-JP" altLang="en-US" sz="4800" b="1" dirty="0"/>
              <a:t> </a:t>
            </a:r>
            <a:r>
              <a:rPr lang="ja-JP" altLang="en-US" sz="3600" b="1" dirty="0"/>
              <a:t>注意を払う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226980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問３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26335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600" dirty="0">
                <a:latin typeface="HGP明朝E" panose="02020900000000000000" pitchFamily="18" charset="-128"/>
                <a:ea typeface="HGP明朝E" panose="02020900000000000000" pitchFamily="18" charset="-128"/>
              </a:rPr>
              <a:t>looks</a:t>
            </a:r>
            <a:endParaRPr kumimoji="1" lang="ja-JP" altLang="en-US" sz="16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look(s)</a:t>
            </a:r>
            <a:r>
              <a:rPr lang="ja-JP" altLang="en-US" sz="4000" b="1" dirty="0"/>
              <a:t>＋形容詞　</a:t>
            </a:r>
            <a:r>
              <a:rPr lang="en-US" altLang="ja-JP" sz="4000" b="1" dirty="0"/>
              <a:t>~</a:t>
            </a:r>
            <a:r>
              <a:rPr lang="ja-JP" altLang="en-US" sz="4000" b="1" dirty="0"/>
              <a:t>のようだ </a:t>
            </a:r>
            <a:endParaRPr lang="en-US" altLang="ja-JP" sz="4000" b="1" dirty="0"/>
          </a:p>
          <a:p>
            <a:r>
              <a:rPr kumimoji="1" lang="ja-JP" altLang="en-US" sz="4800" b="1" dirty="0"/>
              <a:t>用法</a:t>
            </a:r>
            <a:r>
              <a:rPr kumimoji="1" lang="ja-JP" altLang="en-US" sz="4000" b="1" dirty="0"/>
              <a:t>：</a:t>
            </a:r>
            <a:r>
              <a:rPr kumimoji="1" lang="en-US" altLang="ja-JP" sz="4000" b="1" dirty="0"/>
              <a:t>look(s) like</a:t>
            </a:r>
            <a:r>
              <a:rPr kumimoji="1" lang="ja-JP" altLang="en-US" sz="4000" b="1" dirty="0"/>
              <a:t>＋</a:t>
            </a:r>
            <a:r>
              <a:rPr lang="ja-JP" altLang="en-US" sz="4000" b="1" dirty="0"/>
              <a:t>文章　～のようだ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630122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織田信長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：安土桃山時代を代表する尾張の戦国大名　　</a:t>
            </a:r>
            <a:r>
              <a:rPr lang="ja-JP" altLang="en-US" sz="4800" b="1" dirty="0"/>
              <a:t>　　</a:t>
            </a:r>
            <a:endParaRPr lang="en-US" altLang="ja-JP" sz="48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戦国三英傑の一人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：桶狭間の戦い　</a:t>
            </a:r>
            <a:r>
              <a:rPr lang="ja-JP" altLang="en-US" sz="4000" b="1" dirty="0"/>
              <a:t>本能寺の変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7613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享保の改革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：江戸時代中期に</a:t>
            </a:r>
            <a:r>
              <a:rPr lang="en-US" altLang="ja-JP" sz="4000" b="1" dirty="0"/>
              <a:t>8</a:t>
            </a:r>
            <a:r>
              <a:rPr lang="ja-JP" altLang="en-US" sz="4000" b="1" dirty="0"/>
              <a:t>代将軍徳川吉宗が主導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江戸時代の三大改革の一つ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：寛政の改革　天保の改革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408026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吉野作造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：東京帝国大学で教壇に立った政治学者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大正デモクラシーの立役者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4000" b="1" dirty="0"/>
              <a:t>大正デモクラシー</a:t>
            </a:r>
            <a:r>
              <a:rPr kumimoji="1" lang="ja-JP" altLang="en-US" sz="4000" b="1" dirty="0"/>
              <a:t>　民本主義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304696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715471"/>
            <a:ext cx="1191034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5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アウストラロピテクス</a:t>
            </a:r>
            <a:endParaRPr kumimoji="1" lang="ja-JP" altLang="en-US" sz="115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ja-JP" altLang="en-US" sz="3600" b="1" dirty="0"/>
              <a:t>約</a:t>
            </a:r>
            <a:r>
              <a:rPr lang="en-US" altLang="ja-JP" sz="3600" b="1" dirty="0"/>
              <a:t>4</a:t>
            </a:r>
            <a:r>
              <a:rPr lang="ja-JP" altLang="en-US" sz="3600" b="1" dirty="0"/>
              <a:t>～</a:t>
            </a:r>
            <a:r>
              <a:rPr lang="en-US" altLang="ja-JP" sz="3600" b="1" dirty="0"/>
              <a:t>200</a:t>
            </a:r>
            <a:r>
              <a:rPr lang="ja-JP" altLang="en-US" sz="3600" b="1" dirty="0"/>
              <a:t>万年前に生存していた初期の人類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</a:t>
            </a:r>
            <a:r>
              <a:rPr lang="ja-JP" altLang="en-US" sz="3600" b="1" dirty="0"/>
              <a:t>脳の容量はゴリラ・チンパンジー程度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kumimoji="1" lang="ja-JP" altLang="en-US" sz="3600" b="1" dirty="0"/>
              <a:t>ネアンデルタール人　北京原人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758425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ルネサンス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：仏 </a:t>
            </a:r>
            <a:r>
              <a:rPr lang="en-US" altLang="ja-JP" sz="4000" b="1" dirty="0"/>
              <a:t>Renaissance</a:t>
            </a:r>
            <a:r>
              <a:rPr lang="ja-JP" altLang="en-US" sz="4000" b="1" dirty="0"/>
              <a:t>　再生・復活・復興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古代文化を復興させる文化運動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kumimoji="1" lang="ja-JP" altLang="en-US" sz="3600" b="1" dirty="0"/>
              <a:t>レオナルド・ダ・ヴィンチ　</a:t>
            </a:r>
            <a:r>
              <a:rPr lang="ja-JP" altLang="en-US" sz="3600" b="1" dirty="0"/>
              <a:t>ミケランジェロ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265452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問４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６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芥川龍之介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ja-JP" altLang="en-US" sz="4400" b="1" dirty="0"/>
              <a:t>明治時代の短編小説家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芥川賞の由来</a:t>
            </a:r>
            <a:endParaRPr lang="en-US" altLang="ja-JP" sz="40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4400" b="1" dirty="0"/>
              <a:t>蜘蛛の糸　地獄変　直木三十五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81849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早業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ハ　　　ヤ　　　  ワ　　　ザ</a:t>
            </a:r>
          </a:p>
        </p:txBody>
      </p:sp>
    </p:spTree>
    <p:extLst>
      <p:ext uri="{BB962C8B-B14F-4D97-AF65-F5344CB8AC3E}">
        <p14:creationId xmlns:p14="http://schemas.microsoft.com/office/powerpoint/2010/main" val="3893927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６１２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４</a:t>
            </a:r>
            <a:r>
              <a:rPr lang="en-US" altLang="ja-JP" sz="4000" b="1" dirty="0"/>
              <a:t>…÷</a:t>
            </a:r>
            <a:r>
              <a:rPr lang="ja-JP" altLang="en-US" sz="4000" b="1" dirty="0"/>
              <a:t>４と同じ</a:t>
            </a:r>
            <a:endParaRPr lang="en-US" altLang="ja-JP" sz="4000" b="1" dirty="0"/>
          </a:p>
          <a:p>
            <a:r>
              <a:rPr kumimoji="1" lang="ja-JP" altLang="en-US" sz="4000" b="1" dirty="0"/>
              <a:t>　　　</a:t>
            </a:r>
            <a:r>
              <a:rPr kumimoji="1" lang="en-US" altLang="ja-JP" sz="4000" b="1" dirty="0"/>
              <a:t>÷</a:t>
            </a:r>
            <a:r>
              <a:rPr kumimoji="1" lang="ja-JP" altLang="en-US" sz="4000" b="1" dirty="0"/>
              <a:t>１</a:t>
            </a:r>
            <a:r>
              <a:rPr kumimoji="1" lang="en-US" altLang="ja-JP" sz="4000" b="1" dirty="0"/>
              <a:t>/</a:t>
            </a:r>
            <a:r>
              <a:rPr kumimoji="1" lang="ja-JP" altLang="en-US" sz="4000" b="1" dirty="0"/>
              <a:t>９</a:t>
            </a:r>
            <a:r>
              <a:rPr kumimoji="1" lang="en-US" altLang="ja-JP" sz="4000" b="1" dirty="0"/>
              <a:t>…×</a:t>
            </a:r>
            <a:r>
              <a:rPr kumimoji="1" lang="ja-JP" altLang="en-US" sz="4000" b="1" dirty="0"/>
              <a:t>９と同じ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３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÷</a:t>
            </a:r>
            <a:r>
              <a:rPr kumimoji="1" lang="ja-JP" altLang="en-US" sz="4000" b="1" dirty="0"/>
              <a:t>４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８５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９＝６１２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052204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１２６</a:t>
            </a:r>
            <a:endParaRPr kumimoji="1" lang="ja-JP" altLang="en-US" sz="16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　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３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５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３６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７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＝１</a:t>
            </a:r>
            <a:r>
              <a:rPr kumimoji="1" lang="en-US" altLang="ja-JP" sz="4000" b="1" dirty="0"/>
              <a:t>/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３６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７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　　　＝１８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７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＝１２６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544383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問５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２５</a:t>
            </a:r>
            <a:r>
              <a:rPr kumimoji="1" lang="en-US" altLang="ja-JP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.</a:t>
            </a:r>
            <a:r>
              <a:rPr kumimoji="1"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解法　　４３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５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０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２</a:t>
            </a:r>
            <a:r>
              <a:rPr lang="en-US" altLang="ja-JP" sz="4000" b="1" dirty="0"/>
              <a:t>÷</a:t>
            </a:r>
            <a:r>
              <a:rPr lang="ja-JP" altLang="en-US" sz="4000" b="1" dirty="0"/>
              <a:t>１</a:t>
            </a:r>
            <a:r>
              <a:rPr lang="en-US" altLang="ja-JP" sz="4000" b="1" dirty="0"/>
              <a:t>/</a:t>
            </a:r>
            <a:r>
              <a:rPr lang="ja-JP" altLang="en-US" sz="4000" b="1" dirty="0"/>
              <a:t>１５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＝８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６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０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２</a:t>
            </a:r>
            <a:r>
              <a:rPr kumimoji="1" lang="en-US" altLang="ja-JP" sz="4000" b="1" dirty="0"/>
              <a:t>×</a:t>
            </a:r>
            <a:r>
              <a:rPr kumimoji="1" lang="ja-JP" altLang="en-US" sz="4000" b="1" dirty="0"/>
              <a:t>１５</a:t>
            </a:r>
            <a:endParaRPr kumimoji="1" lang="en-US" altLang="ja-JP" sz="4000" b="1" dirty="0"/>
          </a:p>
          <a:p>
            <a:r>
              <a:rPr lang="ja-JP" altLang="en-US" sz="4000" b="1" dirty="0"/>
              <a:t>　　　＝１</a:t>
            </a:r>
            <a:r>
              <a:rPr lang="en-US" altLang="ja-JP" sz="4000" b="1" dirty="0"/>
              <a:t>.</a:t>
            </a:r>
            <a:r>
              <a:rPr lang="ja-JP" altLang="en-US" sz="4000" b="1" dirty="0"/>
              <a:t>７２</a:t>
            </a:r>
            <a:r>
              <a:rPr lang="en-US" altLang="ja-JP" sz="4000" b="1" dirty="0"/>
              <a:t>×</a:t>
            </a:r>
            <a:r>
              <a:rPr lang="ja-JP" altLang="en-US" sz="4000" b="1" dirty="0"/>
              <a:t>１５</a:t>
            </a:r>
            <a:endParaRPr lang="en-US" altLang="ja-JP" sz="4000" b="1" dirty="0"/>
          </a:p>
          <a:p>
            <a:r>
              <a:rPr kumimoji="1" lang="ja-JP" altLang="en-US" sz="4000" b="1" dirty="0"/>
              <a:t>　　　＝２５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８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695734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光合成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反応式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6CO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二酸化炭素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12H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O(</a:t>
            </a:r>
            <a:r>
              <a:rPr lang="ja-JP" altLang="en-US" sz="4000" b="1" dirty="0"/>
              <a:t>水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 </a:t>
            </a:r>
            <a:endParaRPr lang="en-US" altLang="ja-JP" sz="4000" b="1" dirty="0"/>
          </a:p>
          <a:p>
            <a:r>
              <a:rPr lang="ja-JP" altLang="en-US" sz="4000" b="1" dirty="0"/>
              <a:t>　　　→ </a:t>
            </a:r>
            <a:r>
              <a:rPr lang="en-US" altLang="ja-JP" sz="4000" b="1" dirty="0"/>
              <a:t>C</a:t>
            </a:r>
            <a:r>
              <a:rPr lang="ja-JP" altLang="en-US" sz="4000" b="1" dirty="0"/>
              <a:t>₆</a:t>
            </a:r>
            <a:r>
              <a:rPr lang="en-US" altLang="ja-JP" sz="4000" b="1" dirty="0"/>
              <a:t>H</a:t>
            </a:r>
            <a:r>
              <a:rPr lang="ja-JP" altLang="en-US" sz="4000" b="1" dirty="0"/>
              <a:t>₁₂</a:t>
            </a:r>
            <a:r>
              <a:rPr lang="en-US" altLang="ja-JP" sz="4000" b="1" dirty="0"/>
              <a:t>O</a:t>
            </a:r>
            <a:r>
              <a:rPr lang="ja-JP" altLang="en-US" sz="4000" b="1" dirty="0"/>
              <a:t>₆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糖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6O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酸素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＋</a:t>
            </a:r>
            <a:r>
              <a:rPr lang="en-US" altLang="ja-JP" sz="4000" b="1" dirty="0"/>
              <a:t>6H</a:t>
            </a:r>
            <a:r>
              <a:rPr lang="ja-JP" altLang="en-US" sz="4000" b="1" dirty="0"/>
              <a:t>₂</a:t>
            </a:r>
            <a:r>
              <a:rPr lang="en-US" altLang="ja-JP" sz="4000" b="1" dirty="0"/>
              <a:t>O(</a:t>
            </a:r>
            <a:r>
              <a:rPr lang="ja-JP" altLang="en-US" sz="4000" b="1" dirty="0"/>
              <a:t>水</a:t>
            </a:r>
            <a:r>
              <a:rPr lang="en-US" altLang="ja-JP" sz="4000" b="1" dirty="0"/>
              <a:t>)</a:t>
            </a:r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lang="ja-JP" altLang="en-US" sz="4400" b="1" dirty="0"/>
              <a:t>デンプン　葉緑体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113978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葉緑体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：植物に含まれる光合成を行う細胞小器官 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400" b="1" dirty="0"/>
              <a:t>　クロロプラストとも呼ばれる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</a:t>
            </a:r>
            <a:r>
              <a:rPr kumimoji="1" lang="ja-JP" altLang="en-US" sz="4400" b="1" dirty="0"/>
              <a:t>光合成　クロロフィル</a:t>
            </a:r>
            <a:r>
              <a:rPr kumimoji="1" lang="en-US" altLang="ja-JP" sz="4400" b="1" dirty="0"/>
              <a:t>(</a:t>
            </a:r>
            <a:r>
              <a:rPr kumimoji="1" lang="ja-JP" altLang="en-US" sz="4400" b="1" dirty="0"/>
              <a:t>葉緑素</a:t>
            </a:r>
            <a:r>
              <a:rPr kumimoji="1" lang="en-US" altLang="ja-JP" sz="4400" b="1" dirty="0"/>
              <a:t>)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3616771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万有引力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：全ての物体は互いに引き寄せあっている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とする法則。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：アイザック・</a:t>
            </a:r>
            <a:r>
              <a:rPr lang="ja-JP" altLang="en-US" sz="4400" b="1" dirty="0"/>
              <a:t>ニュートン</a:t>
            </a:r>
            <a:r>
              <a:rPr kumimoji="1" lang="ja-JP" altLang="en-US" sz="4400" b="1" dirty="0"/>
              <a:t>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552136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5" y="1261348"/>
            <a:ext cx="1191034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</a:t>
            </a:r>
            <a:r>
              <a:rPr lang="ja-JP" altLang="en-US" sz="16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en-US" altLang="ja-JP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ニュートン</a:t>
            </a:r>
            <a:r>
              <a:rPr lang="en-US" altLang="ja-JP" sz="166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)</a:t>
            </a:r>
            <a:endParaRPr kumimoji="1" lang="ja-JP" altLang="en-US" sz="1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㎏の物質に</a:t>
            </a:r>
            <a:r>
              <a:rPr lang="en-US" altLang="ja-JP" sz="4000" b="1" dirty="0"/>
              <a:t>1m/s²</a:t>
            </a:r>
            <a:r>
              <a:rPr lang="ja-JP" altLang="en-US" sz="4000" b="1" dirty="0"/>
              <a:t>の加速度を生じさせる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力のこと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：アイザック・</a:t>
            </a:r>
            <a:r>
              <a:rPr lang="ja-JP" altLang="en-US" sz="4400" b="1" dirty="0"/>
              <a:t>ニュートン</a:t>
            </a:r>
            <a:r>
              <a:rPr kumimoji="1" lang="ja-JP" altLang="en-US" sz="4400" b="1" dirty="0"/>
              <a:t>　</a:t>
            </a:r>
            <a:r>
              <a:rPr lang="ja-JP" altLang="en-US" sz="4400" b="1" dirty="0"/>
              <a:t>　</a:t>
            </a:r>
            <a:r>
              <a:rPr lang="ja-JP" altLang="en-US" sz="4000" b="1" dirty="0"/>
              <a:t>　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1367384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問６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600054"/>
            <a:ext cx="1191034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富士山 </a:t>
            </a:r>
            <a:r>
              <a:rPr kumimoji="1" lang="en-US" altLang="ja-JP" sz="130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3776m</a:t>
            </a:r>
            <a:endParaRPr kumimoji="1" lang="ja-JP" altLang="en-US" sz="13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601884" y="4211505"/>
            <a:ext cx="124476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概要</a:t>
            </a:r>
            <a:r>
              <a:rPr lang="ja-JP" altLang="en-US" sz="4000" b="1" dirty="0"/>
              <a:t>：日本で一番高い山</a:t>
            </a:r>
            <a:endParaRPr lang="en-US" altLang="ja-JP" sz="4000" b="1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ちなみに二番目は北岳</a:t>
            </a:r>
            <a:r>
              <a:rPr lang="en-US" altLang="ja-JP" sz="4000" b="1" dirty="0"/>
              <a:t>(</a:t>
            </a:r>
            <a:r>
              <a:rPr lang="ja-JP" altLang="en-US" sz="4000" b="1" dirty="0"/>
              <a:t>きただけ</a:t>
            </a:r>
            <a:r>
              <a:rPr lang="en-US" altLang="ja-JP" sz="4000" b="1" dirty="0"/>
              <a:t>)</a:t>
            </a:r>
            <a:r>
              <a:rPr lang="ja-JP" altLang="en-US" sz="4000" b="1" dirty="0"/>
              <a:t> 山梨県</a:t>
            </a:r>
            <a:endParaRPr lang="en-US" altLang="ja-JP" sz="4800" b="1" dirty="0"/>
          </a:p>
          <a:p>
            <a:r>
              <a:rPr lang="ja-JP" altLang="en-US" sz="4800" b="1" dirty="0"/>
              <a:t>関連</a:t>
            </a:r>
            <a:r>
              <a:rPr kumimoji="1" lang="ja-JP" altLang="en-US" sz="4000" b="1" dirty="0"/>
              <a:t>：日本には</a:t>
            </a:r>
            <a:r>
              <a:rPr kumimoji="1" lang="en-US" altLang="ja-JP" sz="4000" b="1" dirty="0"/>
              <a:t>3000m</a:t>
            </a:r>
            <a:r>
              <a:rPr kumimoji="1" lang="ja-JP" altLang="en-US" sz="4000" b="1" dirty="0"/>
              <a:t>級の山が</a:t>
            </a:r>
            <a:r>
              <a:rPr kumimoji="1" lang="en-US" altLang="ja-JP" sz="4000" b="1" dirty="0"/>
              <a:t>23</a:t>
            </a:r>
            <a:r>
              <a:rPr lang="ja-JP" altLang="en-US" sz="4000" b="1" dirty="0"/>
              <a:t>座</a:t>
            </a:r>
            <a:r>
              <a:rPr kumimoji="1" lang="ja-JP" altLang="en-US" sz="4000" b="1" dirty="0"/>
              <a:t>ある</a:t>
            </a:r>
            <a:endParaRPr kumimoji="1" lang="en-US" altLang="ja-JP" sz="4000" b="1" dirty="0"/>
          </a:p>
        </p:txBody>
      </p:sp>
    </p:spTree>
    <p:extLst>
      <p:ext uri="{BB962C8B-B14F-4D97-AF65-F5344CB8AC3E}">
        <p14:creationId xmlns:p14="http://schemas.microsoft.com/office/powerpoint/2010/main" val="2299411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506753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16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</a:t>
            </a:r>
            <a:r>
              <a:rPr lang="en-US" altLang="ja-JP" sz="4400" b="1" dirty="0"/>
              <a:t>200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1" y="1150211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661533" y="5992636"/>
            <a:ext cx="2197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400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29384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506753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12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</a:t>
            </a:r>
            <a:r>
              <a:rPr lang="en-US" altLang="ja-JP" sz="4400" b="1" dirty="0"/>
              <a:t>200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1" y="1150211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</a:t>
            </a:r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lang="en-US" altLang="ja-JP" sz="4000" b="1" dirty="0"/>
              <a:t>3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661533" y="5992636"/>
            <a:ext cx="2197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lang="en-US" altLang="ja-JP" sz="4000" b="1" dirty="0"/>
              <a:t>6</a:t>
            </a:r>
            <a:r>
              <a:rPr kumimoji="1" lang="en-US" altLang="ja-JP" sz="4000" b="1" dirty="0"/>
              <a:t>00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1634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２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紅葉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モ　　　　ミ　　　　ジ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78374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41CB08-8037-435E-B37E-5D7F8B5040EF}"/>
              </a:ext>
            </a:extLst>
          </p:cNvPr>
          <p:cNvSpPr txBox="1"/>
          <p:nvPr/>
        </p:nvSpPr>
        <p:spPr>
          <a:xfrm>
            <a:off x="765169" y="4498309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en-US" altLang="ja-JP" sz="4400" b="1" u="sng" dirty="0"/>
              <a:t>12</a:t>
            </a:r>
            <a:r>
              <a:rPr lang="ja-JP" altLang="en-US" sz="4400" b="1" u="sng" dirty="0"/>
              <a:t>＋</a:t>
            </a:r>
            <a:r>
              <a:rPr lang="en-US" altLang="ja-JP" sz="4400" b="1" u="sng" dirty="0"/>
              <a:t>0.02x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    </a:t>
            </a:r>
            <a:r>
              <a:rPr lang="en-US" altLang="ja-JP" sz="4400" b="1" dirty="0"/>
              <a:t>50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x</a:t>
            </a:r>
            <a:endParaRPr lang="en-US" altLang="ja-JP" sz="4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問７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2" y="1164136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357697" y="2798747"/>
            <a:ext cx="124476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解法</a:t>
            </a:r>
            <a:r>
              <a:rPr lang="ja-JP" altLang="en-US" sz="4000" b="1" dirty="0"/>
              <a:t>：</a:t>
            </a:r>
            <a:r>
              <a:rPr lang="ja-JP" altLang="en-US" sz="4400" b="1" u="sng" dirty="0"/>
              <a:t>全体の食塩量</a:t>
            </a:r>
            <a:endParaRPr lang="en-US" altLang="ja-JP" sz="4000" b="1" u="sng" dirty="0"/>
          </a:p>
          <a:p>
            <a:r>
              <a:rPr lang="ja-JP" altLang="en-US" sz="4800" b="1" dirty="0"/>
              <a:t>　　</a:t>
            </a:r>
            <a:r>
              <a:rPr lang="ja-JP" altLang="en-US" sz="4000" b="1" dirty="0"/>
              <a:t>　</a:t>
            </a:r>
            <a:r>
              <a:rPr lang="ja-JP" altLang="en-US" sz="4400" b="1" dirty="0"/>
              <a:t>全体の食塩水</a:t>
            </a:r>
            <a:endParaRPr lang="en-US" altLang="ja-JP" sz="4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B0A73D-63D4-45E1-B93A-D0B322F50605}"/>
              </a:ext>
            </a:extLst>
          </p:cNvPr>
          <p:cNvSpPr txBox="1"/>
          <p:nvPr/>
        </p:nvSpPr>
        <p:spPr>
          <a:xfrm>
            <a:off x="5660934" y="4827128"/>
            <a:ext cx="338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4(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A412C1-0970-46D0-AC22-35B609372599}"/>
              </a:ext>
            </a:extLst>
          </p:cNvPr>
          <p:cNvSpPr txBox="1"/>
          <p:nvPr/>
        </p:nvSpPr>
        <p:spPr>
          <a:xfrm>
            <a:off x="5660933" y="3133245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/>
              <a:t>×100</a:t>
            </a:r>
            <a:r>
              <a:rPr kumimoji="1" lang="ja-JP" altLang="en-US" sz="4000" b="1" dirty="0"/>
              <a:t>＝濃度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％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9EAAD5-97A1-45EC-B45D-133EAA626279}"/>
              </a:ext>
            </a:extLst>
          </p:cNvPr>
          <p:cNvSpPr txBox="1"/>
          <p:nvPr/>
        </p:nvSpPr>
        <p:spPr>
          <a:xfrm>
            <a:off x="6374329" y="5993170"/>
            <a:ext cx="2329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   </a:t>
            </a:r>
            <a:r>
              <a:rPr kumimoji="1" lang="en-US" altLang="ja-JP" sz="4000" b="1" dirty="0"/>
              <a:t>x</a:t>
            </a:r>
            <a:r>
              <a:rPr kumimoji="1" lang="ja-JP" altLang="en-US" sz="4000" b="1" dirty="0"/>
              <a:t>＝</a:t>
            </a:r>
            <a:r>
              <a:rPr kumimoji="1" lang="en-US" altLang="ja-JP" sz="4000" b="1" dirty="0"/>
              <a:t>500</a:t>
            </a:r>
            <a:r>
              <a:rPr kumimoji="1" lang="ja-JP" altLang="en-US" sz="4000" b="1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714404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</a:t>
            </a:r>
            <a:r>
              <a:rPr lang="ja-JP" altLang="en-US" sz="4800" b="1" dirty="0"/>
              <a:t>８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-1840372" y="1164136"/>
            <a:ext cx="9313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1221235" y="3347619"/>
            <a:ext cx="124476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分速</a:t>
            </a:r>
            <a:r>
              <a:rPr lang="en-US" altLang="ja-JP" sz="4400" b="1" dirty="0"/>
              <a:t>60</a:t>
            </a:r>
            <a:r>
              <a:rPr lang="ja-JP" altLang="en-US" sz="4400" b="1" dirty="0"/>
              <a:t>ｍ</a:t>
            </a:r>
            <a:r>
              <a:rPr lang="en-US" altLang="ja-JP" sz="4400" b="1" dirty="0"/>
              <a:t>×Ⅹ</a:t>
            </a:r>
            <a:r>
              <a:rPr lang="ja-JP" altLang="en-US" sz="4400" b="1" dirty="0"/>
              <a:t>分＋時速</a:t>
            </a:r>
            <a:r>
              <a:rPr lang="en-US" altLang="ja-JP" sz="4400" b="1" dirty="0"/>
              <a:t>6</a:t>
            </a:r>
            <a:r>
              <a:rPr lang="ja-JP" altLang="en-US" sz="4400" b="1" dirty="0"/>
              <a:t>㎞</a:t>
            </a:r>
            <a:r>
              <a:rPr lang="en-US" altLang="ja-JP" sz="4000" b="1" dirty="0"/>
              <a:t>×(15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Ⅹ</a:t>
            </a:r>
            <a:r>
              <a:rPr lang="ja-JP" altLang="en-US" sz="4000" b="1" dirty="0"/>
              <a:t>分</a:t>
            </a:r>
            <a:r>
              <a:rPr lang="en-US" altLang="ja-JP" sz="4000" b="1" dirty="0"/>
              <a:t>)</a:t>
            </a:r>
            <a:endParaRPr lang="en-US" altLang="ja-JP" sz="4400" b="1" dirty="0"/>
          </a:p>
        </p:txBody>
      </p: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401F906D-A458-42A5-AC70-FE3B653BCC56}"/>
              </a:ext>
            </a:extLst>
          </p:cNvPr>
          <p:cNvSpPr/>
          <p:nvPr/>
        </p:nvSpPr>
        <p:spPr>
          <a:xfrm rot="5400000">
            <a:off x="5537200" y="-211233"/>
            <a:ext cx="1117600" cy="9601203"/>
          </a:xfrm>
          <a:prstGeom prst="rightBrace">
            <a:avLst>
              <a:gd name="adj1" fmla="val 18939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5F06E9-8B65-4EC3-8EBF-CC862FC05AFB}"/>
              </a:ext>
            </a:extLst>
          </p:cNvPr>
          <p:cNvSpPr txBox="1"/>
          <p:nvPr/>
        </p:nvSpPr>
        <p:spPr>
          <a:xfrm>
            <a:off x="5530771" y="5302828"/>
            <a:ext cx="5103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1.3</a:t>
            </a:r>
            <a:r>
              <a:rPr kumimoji="1" lang="ja-JP" altLang="en-US" sz="4000" b="1" dirty="0"/>
              <a:t>㎞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E3E5A129-AA91-4066-8243-61015E0C1CC4}"/>
              </a:ext>
            </a:extLst>
          </p:cNvPr>
          <p:cNvSpPr/>
          <p:nvPr/>
        </p:nvSpPr>
        <p:spPr>
          <a:xfrm>
            <a:off x="4277703" y="1479460"/>
            <a:ext cx="4166886" cy="1408995"/>
          </a:xfrm>
          <a:prstGeom prst="wedgeEllipseCallout">
            <a:avLst>
              <a:gd name="adj1" fmla="val -38032"/>
              <a:gd name="adj2" fmla="val 745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/>
              <a:t>求めたい値を</a:t>
            </a:r>
            <a:r>
              <a:rPr kumimoji="1" lang="en-US" altLang="ja-JP" sz="3600" b="1" dirty="0"/>
              <a:t>Ⅹ</a:t>
            </a:r>
            <a:r>
              <a:rPr lang="ja-JP" altLang="en-US" sz="3600" b="1" dirty="0"/>
              <a:t>にする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24189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</a:t>
            </a:r>
            <a:r>
              <a:rPr lang="ja-JP" altLang="en-US" sz="4800" b="1" dirty="0"/>
              <a:t>８</a:t>
            </a:r>
            <a:endParaRPr kumimoji="1" lang="en-US" altLang="ja-JP" sz="4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1776364" y="1757539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/>
              <a:t>60×Ⅹ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100</a:t>
            </a:r>
            <a:r>
              <a:rPr lang="en-US" altLang="ja-JP" sz="4000" b="1" dirty="0"/>
              <a:t>×(15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Ⅹ)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endParaRPr lang="en-US" altLang="ja-JP" sz="4400" b="1" dirty="0"/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C9769D7F-25E4-42E1-980C-3AC7E253C997}"/>
              </a:ext>
            </a:extLst>
          </p:cNvPr>
          <p:cNvSpPr/>
          <p:nvPr/>
        </p:nvSpPr>
        <p:spPr>
          <a:xfrm>
            <a:off x="8890001" y="662946"/>
            <a:ext cx="2455332" cy="830997"/>
          </a:xfrm>
          <a:prstGeom prst="wedgeEllipseCallout">
            <a:avLst>
              <a:gd name="adj1" fmla="val -29109"/>
              <a:gd name="adj2" fmla="val 7099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/>
              <a:t>㎞→</a:t>
            </a:r>
            <a:r>
              <a:rPr kumimoji="1" lang="en-US" altLang="ja-JP" sz="4000" b="1" dirty="0"/>
              <a:t>m</a:t>
            </a:r>
            <a:endParaRPr kumimoji="1" lang="ja-JP" altLang="en-US" sz="4000" b="1" dirty="0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B67B52EB-166A-48AD-B989-99B896CC5973}"/>
              </a:ext>
            </a:extLst>
          </p:cNvPr>
          <p:cNvSpPr/>
          <p:nvPr/>
        </p:nvSpPr>
        <p:spPr>
          <a:xfrm>
            <a:off x="4094652" y="304800"/>
            <a:ext cx="4002695" cy="1061013"/>
          </a:xfrm>
          <a:prstGeom prst="wedgeEllipseCallout">
            <a:avLst>
              <a:gd name="adj1" fmla="val -28862"/>
              <a:gd name="adj2" fmla="val 767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/>
              <a:t>時速→分速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26A5BE-353D-4A91-A758-6BF12F9EFFD6}"/>
              </a:ext>
            </a:extLst>
          </p:cNvPr>
          <p:cNvSpPr txBox="1"/>
          <p:nvPr/>
        </p:nvSpPr>
        <p:spPr>
          <a:xfrm>
            <a:off x="1776364" y="2659559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/>
              <a:t>　   </a:t>
            </a:r>
            <a:r>
              <a:rPr lang="en-US" altLang="ja-JP" sz="4400" b="1" dirty="0"/>
              <a:t>60Ⅹ</a:t>
            </a:r>
            <a:r>
              <a:rPr lang="ja-JP" altLang="en-US" sz="4400" b="1" dirty="0"/>
              <a:t>＋</a:t>
            </a:r>
            <a:r>
              <a:rPr lang="en-US" altLang="ja-JP" sz="4000" b="1" dirty="0"/>
              <a:t>1500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100Ⅹ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endParaRPr lang="en-US" altLang="ja-JP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44AFAF1-F4E2-467A-B2FA-74CA15D06883}"/>
              </a:ext>
            </a:extLst>
          </p:cNvPr>
          <p:cNvSpPr txBox="1"/>
          <p:nvPr/>
        </p:nvSpPr>
        <p:spPr>
          <a:xfrm>
            <a:off x="3850697" y="3697046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/>
              <a:t>60Ⅹ</a:t>
            </a:r>
            <a:r>
              <a:rPr lang="ja-JP" altLang="en-US" sz="4400" b="1" dirty="0"/>
              <a:t>－</a:t>
            </a:r>
            <a:r>
              <a:rPr lang="en-US" altLang="ja-JP" sz="4400" b="1" dirty="0"/>
              <a:t>100Ⅹ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1300</a:t>
            </a:r>
            <a:r>
              <a:rPr lang="ja-JP" altLang="en-US" sz="4000" b="1" dirty="0"/>
              <a:t>－</a:t>
            </a:r>
            <a:r>
              <a:rPr lang="en-US" altLang="ja-JP" sz="4000" b="1" dirty="0"/>
              <a:t>1500</a:t>
            </a:r>
            <a:endParaRPr lang="en-US" altLang="ja-JP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B56D21-8720-4967-A673-EAEC1A098019}"/>
              </a:ext>
            </a:extLst>
          </p:cNvPr>
          <p:cNvSpPr txBox="1"/>
          <p:nvPr/>
        </p:nvSpPr>
        <p:spPr>
          <a:xfrm>
            <a:off x="1776364" y="4730083"/>
            <a:ext cx="83413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/>
              <a:t>　　　　　　　  －</a:t>
            </a:r>
            <a:r>
              <a:rPr lang="en-US" altLang="ja-JP" sz="4400" b="1" dirty="0"/>
              <a:t>40Ⅹ</a:t>
            </a:r>
            <a:r>
              <a:rPr lang="ja-JP" altLang="en-US" sz="4000" b="1" dirty="0"/>
              <a:t>＝－</a:t>
            </a:r>
            <a:r>
              <a:rPr lang="en-US" altLang="ja-JP" sz="4000" b="1" dirty="0"/>
              <a:t>200</a:t>
            </a:r>
            <a:endParaRPr lang="en-US" altLang="ja-JP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4E5CDD-ED6D-4F5E-9733-1F1F4B7E1065}"/>
              </a:ext>
            </a:extLst>
          </p:cNvPr>
          <p:cNvSpPr txBox="1"/>
          <p:nvPr/>
        </p:nvSpPr>
        <p:spPr>
          <a:xfrm>
            <a:off x="3926695" y="5845314"/>
            <a:ext cx="8341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 </a:t>
            </a:r>
            <a:r>
              <a:rPr lang="en-US" altLang="ja-JP" sz="4000" b="1" dirty="0"/>
              <a:t>Ⅹ</a:t>
            </a:r>
            <a:r>
              <a:rPr lang="ja-JP" altLang="en-US" sz="4000" b="1" dirty="0"/>
              <a:t>＝</a:t>
            </a:r>
            <a:r>
              <a:rPr lang="en-US" altLang="ja-JP" sz="4000" b="1" dirty="0"/>
              <a:t>5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287387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３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7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解熱剤</a:t>
            </a:r>
            <a:endParaRPr kumimoji="1" lang="ja-JP" altLang="en-US" sz="287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706056" y="1722703"/>
            <a:ext cx="10463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　　ゲ　　　　ネ　　ツ　　　　ザ　イ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6634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４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強引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ゴ　　ウ　　　　イ　　ン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317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５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果物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ク　　ダ　　　　モ　　ノ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1830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６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禁物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キ　　ン　　　　　モ　　ツ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88894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問１</a:t>
            </a:r>
            <a:r>
              <a:rPr kumimoji="1" lang="en-US" altLang="ja-JP" sz="4800" b="1" dirty="0"/>
              <a:t>-</a:t>
            </a:r>
            <a:r>
              <a:rPr lang="ja-JP" altLang="en-US" sz="4800" b="1" dirty="0"/>
              <a:t>７</a:t>
            </a:r>
            <a:endParaRPr kumimoji="1" lang="en-US" altLang="ja-JP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3C3A0-FD0C-4D9D-BB92-E5D1C0B735FB}"/>
              </a:ext>
            </a:extLst>
          </p:cNvPr>
          <p:cNvSpPr txBox="1"/>
          <p:nvPr/>
        </p:nvSpPr>
        <p:spPr>
          <a:xfrm>
            <a:off x="140826" y="1471910"/>
            <a:ext cx="119103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4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和尚</a:t>
            </a:r>
            <a:endParaRPr kumimoji="1" lang="ja-JP" altLang="en-US" sz="344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B38B23-4910-4B59-B1F3-3652489E02A5}"/>
              </a:ext>
            </a:extLst>
          </p:cNvPr>
          <p:cNvSpPr txBox="1"/>
          <p:nvPr/>
        </p:nvSpPr>
        <p:spPr>
          <a:xfrm>
            <a:off x="2368952" y="1722703"/>
            <a:ext cx="745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/>
              <a:t>オ　　　　　　　ショ　ウ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5171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E2B802-DC57-437E-BD11-A01CD6C50240}"/>
              </a:ext>
            </a:extLst>
          </p:cNvPr>
          <p:cNvSpPr txBox="1"/>
          <p:nvPr/>
        </p:nvSpPr>
        <p:spPr>
          <a:xfrm>
            <a:off x="601884" y="534816"/>
            <a:ext cx="4166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問２</a:t>
            </a:r>
            <a:r>
              <a:rPr kumimoji="1" lang="en-US" altLang="ja-JP" sz="4800" b="1" dirty="0"/>
              <a:t>-</a:t>
            </a:r>
            <a:r>
              <a:rPr kumimoji="1" lang="ja-JP" altLang="en-US" sz="4800" b="1" dirty="0"/>
              <a:t>１</a:t>
            </a:r>
            <a:endParaRPr kumimoji="1" lang="en-US" altLang="ja-JP" sz="48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AF4266-CD90-4D0B-8A10-D5B7102683A7}"/>
              </a:ext>
            </a:extLst>
          </p:cNvPr>
          <p:cNvGrpSpPr/>
          <p:nvPr/>
        </p:nvGrpSpPr>
        <p:grpSpPr>
          <a:xfrm>
            <a:off x="-2382455" y="1539434"/>
            <a:ext cx="11910348" cy="2646878"/>
            <a:chOff x="-2382455" y="1539434"/>
            <a:chExt cx="11910348" cy="264687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F3D3C3A0-FD0C-4D9D-BB92-E5D1C0B735FB}"/>
                </a:ext>
              </a:extLst>
            </p:cNvPr>
            <p:cNvSpPr txBox="1"/>
            <p:nvPr/>
          </p:nvSpPr>
          <p:spPr>
            <a:xfrm>
              <a:off x="-2382455" y="1539434"/>
              <a:ext cx="11910348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600" b="1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肝</a:t>
              </a:r>
              <a:r>
                <a:rPr kumimoji="1" lang="ja-JP" altLang="en-US" sz="8000" dirty="0">
                  <a:latin typeface="HGS教科書体" panose="02020600000000000000" pitchFamily="18" charset="-128"/>
                  <a:ea typeface="HGS教科書体" panose="02020600000000000000" pitchFamily="18" charset="-128"/>
                </a:rPr>
                <a:t>に銘じる</a:t>
              </a:r>
              <a:endParaRPr kumimoji="1" lang="ja-JP" altLang="en-US" sz="16600" dirty="0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366742-7F6B-4F5E-AD52-F1F5380DF659}"/>
                </a:ext>
              </a:extLst>
            </p:cNvPr>
            <p:cNvSpPr txBox="1"/>
            <p:nvPr/>
          </p:nvSpPr>
          <p:spPr>
            <a:xfrm>
              <a:off x="856527" y="1562583"/>
              <a:ext cx="29168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/>
                <a:t>キ  モ</a:t>
              </a: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54DEF9-C4D3-4028-B69E-2C2BB9CDDB36}"/>
              </a:ext>
            </a:extLst>
          </p:cNvPr>
          <p:cNvSpPr txBox="1"/>
          <p:nvPr/>
        </p:nvSpPr>
        <p:spPr>
          <a:xfrm>
            <a:off x="983848" y="4533736"/>
            <a:ext cx="1062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/>
              <a:t>意味</a:t>
            </a:r>
            <a:r>
              <a:rPr lang="ja-JP" altLang="en-US" sz="4000" b="1" dirty="0"/>
              <a:t>：心に強く刻み込み忘れないようにする</a:t>
            </a:r>
            <a:endParaRPr lang="en-US" altLang="ja-JP" sz="4000" b="1" dirty="0"/>
          </a:p>
          <a:p>
            <a:r>
              <a:rPr kumimoji="1" lang="ja-JP" altLang="en-US" sz="4800" b="1" dirty="0"/>
              <a:t>類語</a:t>
            </a:r>
            <a:r>
              <a:rPr kumimoji="1" lang="ja-JP" altLang="en-US" sz="4000" b="1" dirty="0"/>
              <a:t>：骨に刻む</a:t>
            </a:r>
          </a:p>
        </p:txBody>
      </p:sp>
    </p:spTree>
    <p:extLst>
      <p:ext uri="{BB962C8B-B14F-4D97-AF65-F5344CB8AC3E}">
        <p14:creationId xmlns:p14="http://schemas.microsoft.com/office/powerpoint/2010/main" val="4128790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844</Words>
  <Application>Microsoft Office PowerPoint</Application>
  <PresentationFormat>ワイド画面</PresentationFormat>
  <Paragraphs>159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0" baseType="lpstr">
      <vt:lpstr>HGPｺﾞｼｯｸM</vt:lpstr>
      <vt:lpstr>HGP教科書体</vt:lpstr>
      <vt:lpstr>HGP明朝E</vt:lpstr>
      <vt:lpstr>HGS教科書体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講師</dc:creator>
  <cp:lastModifiedBy>講師</cp:lastModifiedBy>
  <cp:revision>4</cp:revision>
  <dcterms:created xsi:type="dcterms:W3CDTF">2022-02-27T08:27:14Z</dcterms:created>
  <dcterms:modified xsi:type="dcterms:W3CDTF">2022-03-03T05:44:44Z</dcterms:modified>
</cp:coreProperties>
</file>