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6" r:id="rId2"/>
    <p:sldId id="257" r:id="rId3"/>
    <p:sldId id="264" r:id="rId4"/>
    <p:sldId id="263" r:id="rId5"/>
    <p:sldId id="262" r:id="rId6"/>
    <p:sldId id="261" r:id="rId7"/>
    <p:sldId id="260" r:id="rId8"/>
    <p:sldId id="259" r:id="rId9"/>
    <p:sldId id="289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332" autoAdjust="0"/>
    <p:restoredTop sz="94660"/>
  </p:normalViewPr>
  <p:slideViewPr>
    <p:cSldViewPr snapToGrid="0">
      <p:cViewPr varScale="1">
        <p:scale>
          <a:sx n="47" d="100"/>
          <a:sy n="47" d="100"/>
        </p:scale>
        <p:origin x="29" y="8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4C5C74-0A38-4675-B523-A98BE2DB74D9}" type="datetimeFigureOut">
              <a:rPr kumimoji="1" lang="ja-JP" altLang="en-US" smtClean="0"/>
              <a:t>2022/3/3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4DDE04-940A-446B-B9E5-90718CFDB6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8272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FDA5D3D-F275-4740-A1DB-750153EC85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5EAF9524-3220-4E9C-87A2-33113603BE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0DB2001-C253-4C40-888B-DCE8B313AC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F736D-331C-4CD7-B377-DE358DE6608B}" type="datetimeFigureOut">
              <a:rPr kumimoji="1" lang="ja-JP" altLang="en-US" smtClean="0"/>
              <a:t>2022/3/3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5EFA822-BE70-4418-995F-09085A99C5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5B8D01C-E2AF-4FEE-9B84-3D4EC6575E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5571C-61BC-4630-B95B-B2FEDA65C7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5842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8E1A3DA-047F-4AE2-906B-EF54CC67E1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FEF0C2C-D10B-4323-AED0-7455501C03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698271E-C47E-439B-AC54-6C0C6047D9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F736D-331C-4CD7-B377-DE358DE6608B}" type="datetimeFigureOut">
              <a:rPr kumimoji="1" lang="ja-JP" altLang="en-US" smtClean="0"/>
              <a:t>2022/3/3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30B610B-B512-4518-89F6-EB769C9F64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C68103A-5F98-413D-BBAC-E674C6581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5571C-61BC-4630-B95B-B2FEDA65C7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5701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2E397CBF-5047-42C3-A28B-E0811078C36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357E53B-6232-4525-9E49-CCC729F35D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D3AEEFC-6C7E-4848-8FB7-FDA08DC0F5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F736D-331C-4CD7-B377-DE358DE6608B}" type="datetimeFigureOut">
              <a:rPr kumimoji="1" lang="ja-JP" altLang="en-US" smtClean="0"/>
              <a:t>2022/3/3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AA8F422-BA77-4482-841C-3E4FE0FCC8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4E43D91-5E0F-43CF-AD36-A37552639C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5571C-61BC-4630-B95B-B2FEDA65C7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0618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AA95614-1D9E-4848-BB20-96D08586FB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28840D3-878C-4070-92C7-11492C5FF1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F00E25B-0FA9-449D-AD84-152BE420B7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F736D-331C-4CD7-B377-DE358DE6608B}" type="datetimeFigureOut">
              <a:rPr kumimoji="1" lang="ja-JP" altLang="en-US" smtClean="0"/>
              <a:t>2022/3/3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C01A5A1-32AD-4450-A561-8A9F221663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B8A1891-2025-4BBE-BB14-835D2646C9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5571C-61BC-4630-B95B-B2FEDA65C7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876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921E658-6ADE-4E9E-AD21-20D76534B6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1DD9E86-8346-42B2-8993-4CD8CFAF12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C2C8505-AD83-49C3-99C6-EA7D82F97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F736D-331C-4CD7-B377-DE358DE6608B}" type="datetimeFigureOut">
              <a:rPr kumimoji="1" lang="ja-JP" altLang="en-US" smtClean="0"/>
              <a:t>2022/3/3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4A76965-A809-40B7-81CC-009A400DB6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56437D3-980C-4104-8887-1A425C306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5571C-61BC-4630-B95B-B2FEDA65C7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0896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E741ADF-A530-4032-B6CE-1C3AC2CE7C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D198AAE-16A2-4BB4-A65C-8109D4E464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C7A4138-E8D7-4A0B-9050-CF9D401E6F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994D74B-3ED4-47D2-80AE-46524AC4E8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F736D-331C-4CD7-B377-DE358DE6608B}" type="datetimeFigureOut">
              <a:rPr kumimoji="1" lang="ja-JP" altLang="en-US" smtClean="0"/>
              <a:t>2022/3/3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F3D79B4-738B-4FB7-B1A0-232B247487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FB1F80A-7746-4EC1-BFA7-7FB6898763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5571C-61BC-4630-B95B-B2FEDA65C7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3797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3BEA450-F273-4BC2-A326-038238CD24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EFB6163-A4D1-4FEC-9F94-51DF74D18A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DD6BCDD-1322-48EE-BC47-80065D5C27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3C117CAE-FB25-4B94-9F6D-813A692492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57546ED8-B245-43D7-BC1B-0F99E5E21B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87853B76-5774-472D-BE0B-F81D5AD48F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F736D-331C-4CD7-B377-DE358DE6608B}" type="datetimeFigureOut">
              <a:rPr kumimoji="1" lang="ja-JP" altLang="en-US" smtClean="0"/>
              <a:t>2022/3/3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09860B1E-62EA-408D-B5C3-BC12828D42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C8DA125E-8D44-4942-AC5C-D6A86EA2C7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5571C-61BC-4630-B95B-B2FEDA65C7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3920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396609C-2966-48E8-9540-B9557B9B2A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F61AF28-5547-4968-BC3A-5E3D98438B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F736D-331C-4CD7-B377-DE358DE6608B}" type="datetimeFigureOut">
              <a:rPr kumimoji="1" lang="ja-JP" altLang="en-US" smtClean="0"/>
              <a:t>2022/3/3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84E928FA-7FED-48BE-8C14-BAAA2D20A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6C01A2BA-A336-4D2A-839D-D1383C8D06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5571C-61BC-4630-B95B-B2FEDA65C7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2536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6CF92FE2-03AE-4E6B-BF55-7ECF38C3E6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F736D-331C-4CD7-B377-DE358DE6608B}" type="datetimeFigureOut">
              <a:rPr kumimoji="1" lang="ja-JP" altLang="en-US" smtClean="0"/>
              <a:t>2022/3/3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D9D7665F-E51B-4FD1-80B3-694B1666DC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98189A88-DA79-4978-ADD1-4351A0BD0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5571C-61BC-4630-B95B-B2FEDA65C7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9208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54EAF5-48E6-4185-B00B-5A6F254252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8B1471D-2DCB-42AD-B59B-79121244D5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8218A4A-E56A-4C84-9ED9-AC9B7B9CCD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0DE57D2-2885-478A-8A72-B15580A153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F736D-331C-4CD7-B377-DE358DE6608B}" type="datetimeFigureOut">
              <a:rPr kumimoji="1" lang="ja-JP" altLang="en-US" smtClean="0"/>
              <a:t>2022/3/3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0423318-C173-44F6-A3AA-B4B265DBA4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CA956FB-23B8-4287-802E-61B068049E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5571C-61BC-4630-B95B-B2FEDA65C7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0031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365034F-30B4-4C49-A004-C717EFA9D6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C0C5D759-EF16-4EEC-82BE-1B4082C296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E4767FA-F8F2-411C-9256-112C778333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470AAFF-01B5-468E-BD1B-C257850D79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F736D-331C-4CD7-B377-DE358DE6608B}" type="datetimeFigureOut">
              <a:rPr kumimoji="1" lang="ja-JP" altLang="en-US" smtClean="0"/>
              <a:t>2022/3/3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3819036-D2E4-4D02-8160-F213625AFF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47E5CC1-FB66-47C6-A306-B8594C6AFA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5571C-61BC-4630-B95B-B2FEDA65C7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6335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1BFEBC2E-B827-45BD-B61C-1AA44F9E36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C77FD43-7079-4BB7-A69F-B9DAC4A68A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2B7B25E-B26C-4C4B-BBDD-B394407225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2F736D-331C-4CD7-B377-DE358DE6608B}" type="datetimeFigureOut">
              <a:rPr kumimoji="1" lang="ja-JP" altLang="en-US" smtClean="0"/>
              <a:t>2022/3/3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C541569-A12E-4F54-8D81-5DAA670DFD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2922CF8-F31E-4FAC-B2A8-039FAFDFDF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F5571C-61BC-4630-B95B-B2FEDA65C7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7462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28583CE-0AFC-495B-A3A1-D4BD5A0E3849}"/>
              </a:ext>
            </a:extLst>
          </p:cNvPr>
          <p:cNvSpPr txBox="1"/>
          <p:nvPr/>
        </p:nvSpPr>
        <p:spPr>
          <a:xfrm>
            <a:off x="1327230" y="1221012"/>
            <a:ext cx="953754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0" b="1" dirty="0"/>
              <a:t>第２回</a:t>
            </a:r>
            <a:endParaRPr kumimoji="1" lang="en-US" altLang="ja-JP" sz="6000" b="1" dirty="0"/>
          </a:p>
          <a:p>
            <a:endParaRPr kumimoji="1" lang="en-US" altLang="ja-JP" sz="6000" b="1" dirty="0"/>
          </a:p>
          <a:p>
            <a:r>
              <a:rPr kumimoji="1" lang="ja-JP" altLang="en-US" sz="6000" b="1" dirty="0"/>
              <a:t>　　　　</a:t>
            </a:r>
            <a:r>
              <a:rPr kumimoji="1" lang="en-US" altLang="ja-JP" sz="6000" b="1" dirty="0"/>
              <a:t>SPI</a:t>
            </a:r>
            <a:r>
              <a:rPr kumimoji="1" lang="ja-JP" altLang="en-US" sz="6000" b="1" dirty="0"/>
              <a:t>解説</a:t>
            </a:r>
          </a:p>
        </p:txBody>
      </p:sp>
    </p:spTree>
    <p:extLst>
      <p:ext uri="{BB962C8B-B14F-4D97-AF65-F5344CB8AC3E}">
        <p14:creationId xmlns:p14="http://schemas.microsoft.com/office/powerpoint/2010/main" val="27759256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BE2B802-DC57-437E-BD11-A01CD6C50240}"/>
              </a:ext>
            </a:extLst>
          </p:cNvPr>
          <p:cNvSpPr txBox="1"/>
          <p:nvPr/>
        </p:nvSpPr>
        <p:spPr>
          <a:xfrm>
            <a:off x="601884" y="534816"/>
            <a:ext cx="41668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b="1" dirty="0"/>
              <a:t>問２</a:t>
            </a:r>
            <a:r>
              <a:rPr kumimoji="1" lang="en-US" altLang="ja-JP" sz="4800" b="1" dirty="0"/>
              <a:t>-</a:t>
            </a:r>
            <a:r>
              <a:rPr kumimoji="1" lang="ja-JP" altLang="en-US" sz="4800" b="1" dirty="0"/>
              <a:t>１</a:t>
            </a:r>
            <a:endParaRPr kumimoji="1" lang="en-US" altLang="ja-JP" sz="4800" b="1" dirty="0"/>
          </a:p>
        </p:txBody>
      </p: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9DAF4266-CD90-4D0B-8A10-D5B7102683A7}"/>
              </a:ext>
            </a:extLst>
          </p:cNvPr>
          <p:cNvGrpSpPr/>
          <p:nvPr/>
        </p:nvGrpSpPr>
        <p:grpSpPr>
          <a:xfrm>
            <a:off x="-2382455" y="1539434"/>
            <a:ext cx="11910348" cy="2646878"/>
            <a:chOff x="-2382455" y="1539434"/>
            <a:chExt cx="11910348" cy="2646878"/>
          </a:xfrm>
        </p:grpSpPr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id="{F3D3C3A0-FD0C-4D9D-BB92-E5D1C0B735FB}"/>
                </a:ext>
              </a:extLst>
            </p:cNvPr>
            <p:cNvSpPr txBox="1"/>
            <p:nvPr/>
          </p:nvSpPr>
          <p:spPr>
            <a:xfrm>
              <a:off x="-2382455" y="1539434"/>
              <a:ext cx="11910348" cy="26468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16600" b="1" dirty="0">
                  <a:latin typeface="HGS教科書体" panose="02020600000000000000" pitchFamily="18" charset="-128"/>
                  <a:ea typeface="HGS教科書体" panose="02020600000000000000" pitchFamily="18" charset="-128"/>
                </a:rPr>
                <a:t>匙</a:t>
              </a:r>
              <a:r>
                <a:rPr lang="ja-JP" altLang="en-US" sz="8000" b="1" dirty="0">
                  <a:latin typeface="HGS教科書体" panose="02020600000000000000" pitchFamily="18" charset="-128"/>
                  <a:ea typeface="HGS教科書体" panose="02020600000000000000" pitchFamily="18" charset="-128"/>
                </a:rPr>
                <a:t>を</a:t>
              </a:r>
              <a:r>
                <a:rPr lang="ja-JP" altLang="en-US" sz="8000" dirty="0">
                  <a:latin typeface="HGS教科書体" panose="02020600000000000000" pitchFamily="18" charset="-128"/>
                  <a:ea typeface="HGS教科書体" panose="02020600000000000000" pitchFamily="18" charset="-128"/>
                </a:rPr>
                <a:t>投げ</a:t>
              </a:r>
              <a:r>
                <a:rPr kumimoji="1" lang="ja-JP" altLang="en-US" sz="8000" dirty="0">
                  <a:latin typeface="HGS教科書体" panose="02020600000000000000" pitchFamily="18" charset="-128"/>
                  <a:ea typeface="HGS教科書体" panose="02020600000000000000" pitchFamily="18" charset="-128"/>
                </a:rPr>
                <a:t>る</a:t>
              </a:r>
              <a:endParaRPr kumimoji="1" lang="ja-JP" altLang="en-US" sz="16600" dirty="0">
                <a:latin typeface="HGS教科書体" panose="02020600000000000000" pitchFamily="18" charset="-128"/>
                <a:ea typeface="HGS教科書体" panose="02020600000000000000" pitchFamily="18" charset="-128"/>
              </a:endParaRPr>
            </a:p>
          </p:txBody>
        </p:sp>
        <p:sp>
          <p:nvSpPr>
            <p:cNvPr id="2" name="テキスト ボックス 1">
              <a:extLst>
                <a:ext uri="{FF2B5EF4-FFF2-40B4-BE49-F238E27FC236}">
                  <a16:creationId xmlns:a16="http://schemas.microsoft.com/office/drawing/2014/main" id="{F8366742-7F6B-4F5E-AD52-F1F5380DF659}"/>
                </a:ext>
              </a:extLst>
            </p:cNvPr>
            <p:cNvSpPr txBox="1"/>
            <p:nvPr/>
          </p:nvSpPr>
          <p:spPr>
            <a:xfrm>
              <a:off x="856527" y="1562583"/>
              <a:ext cx="291682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3600" b="1" dirty="0"/>
                <a:t>サ　ジ</a:t>
              </a:r>
              <a:r>
                <a:rPr kumimoji="1" lang="ja-JP" altLang="en-US" sz="3600" b="1" dirty="0"/>
                <a:t>  </a:t>
              </a:r>
            </a:p>
          </p:txBody>
        </p:sp>
      </p:grp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E54DEF9-C4D3-4028-B69E-2C2BB9CDDB36}"/>
              </a:ext>
            </a:extLst>
          </p:cNvPr>
          <p:cNvSpPr txBox="1"/>
          <p:nvPr/>
        </p:nvSpPr>
        <p:spPr>
          <a:xfrm>
            <a:off x="983848" y="4533736"/>
            <a:ext cx="1062555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00" b="1" dirty="0"/>
              <a:t>意味</a:t>
            </a:r>
            <a:r>
              <a:rPr lang="ja-JP" altLang="en-US" sz="4000" b="1" dirty="0"/>
              <a:t>：手の施しようがなく諦める</a:t>
            </a:r>
            <a:endParaRPr lang="en-US" altLang="ja-JP" sz="4000" b="1" dirty="0"/>
          </a:p>
          <a:p>
            <a:r>
              <a:rPr kumimoji="1" lang="ja-JP" altLang="en-US" sz="4800" b="1" dirty="0"/>
              <a:t>類語</a:t>
            </a:r>
            <a:r>
              <a:rPr kumimoji="1" lang="ja-JP" altLang="en-US" sz="4000" b="1" dirty="0"/>
              <a:t>：</a:t>
            </a:r>
            <a:r>
              <a:rPr lang="ja-JP" altLang="en-US" sz="4000" b="1" dirty="0"/>
              <a:t>手を引く</a:t>
            </a:r>
            <a:endParaRPr kumimoji="1" lang="ja-JP" alt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41287908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BE2B802-DC57-437E-BD11-A01CD6C50240}"/>
              </a:ext>
            </a:extLst>
          </p:cNvPr>
          <p:cNvSpPr txBox="1"/>
          <p:nvPr/>
        </p:nvSpPr>
        <p:spPr>
          <a:xfrm>
            <a:off x="601884" y="534816"/>
            <a:ext cx="41668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b="1" dirty="0"/>
              <a:t>問２</a:t>
            </a:r>
            <a:r>
              <a:rPr kumimoji="1" lang="en-US" altLang="ja-JP" sz="4800" b="1" dirty="0"/>
              <a:t>-</a:t>
            </a:r>
            <a:r>
              <a:rPr lang="ja-JP" altLang="en-US" sz="4800" b="1" dirty="0"/>
              <a:t>２</a:t>
            </a:r>
            <a:endParaRPr kumimoji="1" lang="en-US" altLang="ja-JP" sz="4800" b="1" dirty="0"/>
          </a:p>
        </p:txBody>
      </p: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9DAF4266-CD90-4D0B-8A10-D5B7102683A7}"/>
              </a:ext>
            </a:extLst>
          </p:cNvPr>
          <p:cNvGrpSpPr/>
          <p:nvPr/>
        </p:nvGrpSpPr>
        <p:grpSpPr>
          <a:xfrm>
            <a:off x="-2382455" y="1539434"/>
            <a:ext cx="11910348" cy="2646878"/>
            <a:chOff x="-2382455" y="1539434"/>
            <a:chExt cx="11910348" cy="2646878"/>
          </a:xfrm>
        </p:grpSpPr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id="{F3D3C3A0-FD0C-4D9D-BB92-E5D1C0B735FB}"/>
                </a:ext>
              </a:extLst>
            </p:cNvPr>
            <p:cNvSpPr txBox="1"/>
            <p:nvPr/>
          </p:nvSpPr>
          <p:spPr>
            <a:xfrm>
              <a:off x="-2382455" y="1539434"/>
              <a:ext cx="11910348" cy="26468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600" b="1" dirty="0">
                  <a:latin typeface="HGS教科書体" panose="02020600000000000000" pitchFamily="18" charset="-128"/>
                  <a:ea typeface="HGS教科書体" panose="02020600000000000000" pitchFamily="18" charset="-128"/>
                </a:rPr>
                <a:t>  お茶</a:t>
              </a:r>
              <a:r>
                <a:rPr lang="ja-JP" altLang="en-US" sz="8000" b="1" dirty="0">
                  <a:latin typeface="HGS教科書体" panose="02020600000000000000" pitchFamily="18" charset="-128"/>
                  <a:ea typeface="HGS教科書体" panose="02020600000000000000" pitchFamily="18" charset="-128"/>
                </a:rPr>
                <a:t>を濁す</a:t>
              </a:r>
              <a:endParaRPr kumimoji="1" lang="ja-JP" altLang="en-US" sz="16600" dirty="0">
                <a:latin typeface="HGS教科書体" panose="02020600000000000000" pitchFamily="18" charset="-128"/>
                <a:ea typeface="HGS教科書体" panose="02020600000000000000" pitchFamily="18" charset="-128"/>
              </a:endParaRPr>
            </a:p>
          </p:txBody>
        </p:sp>
        <p:sp>
          <p:nvSpPr>
            <p:cNvPr id="2" name="テキスト ボックス 1">
              <a:extLst>
                <a:ext uri="{FF2B5EF4-FFF2-40B4-BE49-F238E27FC236}">
                  <a16:creationId xmlns:a16="http://schemas.microsoft.com/office/drawing/2014/main" id="{F8366742-7F6B-4F5E-AD52-F1F5380DF659}"/>
                </a:ext>
              </a:extLst>
            </p:cNvPr>
            <p:cNvSpPr txBox="1"/>
            <p:nvPr/>
          </p:nvSpPr>
          <p:spPr>
            <a:xfrm>
              <a:off x="5853070" y="2216542"/>
              <a:ext cx="291682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3600" b="1" dirty="0"/>
                <a:t>にご</a:t>
              </a:r>
            </a:p>
          </p:txBody>
        </p:sp>
      </p:grp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E54DEF9-C4D3-4028-B69E-2C2BB9CDDB36}"/>
              </a:ext>
            </a:extLst>
          </p:cNvPr>
          <p:cNvSpPr txBox="1"/>
          <p:nvPr/>
        </p:nvSpPr>
        <p:spPr>
          <a:xfrm>
            <a:off x="983848" y="4533736"/>
            <a:ext cx="1062555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00" b="1" dirty="0"/>
              <a:t>意味</a:t>
            </a:r>
            <a:r>
              <a:rPr lang="ja-JP" altLang="en-US" sz="4000" b="1" dirty="0"/>
              <a:t>：その場しのぎでごまかす</a:t>
            </a:r>
            <a:endParaRPr lang="en-US" altLang="ja-JP" sz="4000" b="1" dirty="0"/>
          </a:p>
          <a:p>
            <a:r>
              <a:rPr kumimoji="1" lang="ja-JP" altLang="en-US" sz="4800" b="1" dirty="0"/>
              <a:t>類語</a:t>
            </a:r>
            <a:r>
              <a:rPr kumimoji="1" lang="ja-JP" altLang="en-US" sz="4000" b="1" dirty="0"/>
              <a:t>：臭い物に蓋をする</a:t>
            </a:r>
          </a:p>
        </p:txBody>
      </p:sp>
    </p:spTree>
    <p:extLst>
      <p:ext uri="{BB962C8B-B14F-4D97-AF65-F5344CB8AC3E}">
        <p14:creationId xmlns:p14="http://schemas.microsoft.com/office/powerpoint/2010/main" val="41483295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BE2B802-DC57-437E-BD11-A01CD6C50240}"/>
              </a:ext>
            </a:extLst>
          </p:cNvPr>
          <p:cNvSpPr txBox="1"/>
          <p:nvPr/>
        </p:nvSpPr>
        <p:spPr>
          <a:xfrm>
            <a:off x="601884" y="534816"/>
            <a:ext cx="41668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b="1" dirty="0"/>
              <a:t>問２</a:t>
            </a:r>
            <a:r>
              <a:rPr kumimoji="1" lang="en-US" altLang="ja-JP" sz="4800" b="1" dirty="0"/>
              <a:t>-</a:t>
            </a:r>
            <a:r>
              <a:rPr kumimoji="1" lang="ja-JP" altLang="en-US" sz="4800" b="1" dirty="0"/>
              <a:t>３</a:t>
            </a:r>
            <a:endParaRPr kumimoji="1" lang="en-US" altLang="ja-JP" sz="4800" b="1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3D3C3A0-FD0C-4D9D-BB92-E5D1C0B735FB}"/>
              </a:ext>
            </a:extLst>
          </p:cNvPr>
          <p:cNvSpPr txBox="1"/>
          <p:nvPr/>
        </p:nvSpPr>
        <p:spPr>
          <a:xfrm>
            <a:off x="-501569" y="1721269"/>
            <a:ext cx="11910348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8000" b="1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縁も</a:t>
            </a:r>
            <a:r>
              <a:rPr kumimoji="1" lang="ja-JP" altLang="en-US" sz="16600" b="1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所縁</a:t>
            </a:r>
            <a:r>
              <a:rPr kumimoji="1" lang="ja-JP" altLang="en-US" sz="8000" b="1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もない</a:t>
            </a:r>
            <a:endParaRPr kumimoji="1" lang="ja-JP" altLang="en-US" sz="166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F8366742-7F6B-4F5E-AD52-F1F5380DF659}"/>
              </a:ext>
            </a:extLst>
          </p:cNvPr>
          <p:cNvSpPr txBox="1"/>
          <p:nvPr/>
        </p:nvSpPr>
        <p:spPr>
          <a:xfrm>
            <a:off x="3571617" y="1531402"/>
            <a:ext cx="29168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600" b="1" dirty="0"/>
              <a:t>ユ　カ　リ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E54DEF9-C4D3-4028-B69E-2C2BB9CDDB36}"/>
              </a:ext>
            </a:extLst>
          </p:cNvPr>
          <p:cNvSpPr txBox="1"/>
          <p:nvPr/>
        </p:nvSpPr>
        <p:spPr>
          <a:xfrm>
            <a:off x="983848" y="4533736"/>
            <a:ext cx="1062555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00" b="1" dirty="0"/>
              <a:t>意味</a:t>
            </a:r>
            <a:r>
              <a:rPr lang="ja-JP" altLang="en-US" sz="4000" b="1" dirty="0"/>
              <a:t>：完全に無関係な人</a:t>
            </a:r>
            <a:endParaRPr lang="en-US" altLang="ja-JP" sz="4000" b="1" dirty="0"/>
          </a:p>
          <a:p>
            <a:r>
              <a:rPr kumimoji="1" lang="ja-JP" altLang="en-US" sz="4800" b="1" dirty="0"/>
              <a:t>類語</a:t>
            </a:r>
            <a:r>
              <a:rPr kumimoji="1" lang="ja-JP" altLang="en-US" sz="4000" b="1" dirty="0"/>
              <a:t>：</a:t>
            </a:r>
            <a:r>
              <a:rPr lang="ja-JP" altLang="en-US" sz="4000" b="1" dirty="0"/>
              <a:t>赤の他人</a:t>
            </a:r>
            <a:endParaRPr kumimoji="1" lang="ja-JP" alt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4272313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BE2B802-DC57-437E-BD11-A01CD6C50240}"/>
              </a:ext>
            </a:extLst>
          </p:cNvPr>
          <p:cNvSpPr txBox="1"/>
          <p:nvPr/>
        </p:nvSpPr>
        <p:spPr>
          <a:xfrm>
            <a:off x="601884" y="534816"/>
            <a:ext cx="41668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b="1" dirty="0"/>
              <a:t>問３</a:t>
            </a:r>
            <a:r>
              <a:rPr kumimoji="1" lang="en-US" altLang="ja-JP" sz="4800" b="1" dirty="0"/>
              <a:t>-</a:t>
            </a:r>
            <a:r>
              <a:rPr kumimoji="1" lang="ja-JP" altLang="en-US" sz="4800" b="1" dirty="0"/>
              <a:t>１</a:t>
            </a:r>
            <a:endParaRPr kumimoji="1" lang="en-US" altLang="ja-JP" sz="4800" b="1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3D3C3A0-FD0C-4D9D-BB92-E5D1C0B735FB}"/>
              </a:ext>
            </a:extLst>
          </p:cNvPr>
          <p:cNvSpPr txBox="1"/>
          <p:nvPr/>
        </p:nvSpPr>
        <p:spPr>
          <a:xfrm>
            <a:off x="140826" y="1626335"/>
            <a:ext cx="11910348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6600" dirty="0">
                <a:latin typeface="HGP明朝E" panose="02020900000000000000" pitchFamily="18" charset="-128"/>
                <a:ea typeface="HGP明朝E" panose="02020900000000000000" pitchFamily="18" charset="-128"/>
              </a:rPr>
              <a:t>put</a:t>
            </a:r>
            <a:endParaRPr kumimoji="1" lang="ja-JP" altLang="en-US" sz="16600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E54DEF9-C4D3-4028-B69E-2C2BB9CDDB36}"/>
              </a:ext>
            </a:extLst>
          </p:cNvPr>
          <p:cNvSpPr txBox="1"/>
          <p:nvPr/>
        </p:nvSpPr>
        <p:spPr>
          <a:xfrm>
            <a:off x="983848" y="4533736"/>
            <a:ext cx="1062555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00" b="1" dirty="0"/>
              <a:t>意味</a:t>
            </a:r>
            <a:r>
              <a:rPr lang="ja-JP" altLang="en-US" sz="4000" b="1" dirty="0"/>
              <a:t>：置く</a:t>
            </a:r>
            <a:endParaRPr lang="en-US" altLang="ja-JP" sz="4000" b="1" dirty="0"/>
          </a:p>
          <a:p>
            <a:r>
              <a:rPr lang="ja-JP" altLang="en-US" sz="4800" b="1" dirty="0"/>
              <a:t>類語</a:t>
            </a:r>
            <a:r>
              <a:rPr kumimoji="1" lang="ja-JP" altLang="en-US" sz="4000" b="1" dirty="0"/>
              <a:t>：</a:t>
            </a:r>
            <a:r>
              <a:rPr kumimoji="1" lang="en-US" altLang="ja-JP" sz="4000" b="1" dirty="0"/>
              <a:t>set(</a:t>
            </a:r>
            <a:r>
              <a:rPr kumimoji="1" lang="ja-JP" altLang="en-US" sz="4000" b="1" dirty="0"/>
              <a:t>定まった位置に置く</a:t>
            </a:r>
            <a:r>
              <a:rPr kumimoji="1" lang="en-US" altLang="ja-JP" sz="4000" b="1" dirty="0"/>
              <a:t>)</a:t>
            </a:r>
          </a:p>
          <a:p>
            <a:r>
              <a:rPr lang="ja-JP" altLang="en-US" sz="4800" b="1" dirty="0"/>
              <a:t>　　</a:t>
            </a:r>
            <a:r>
              <a:rPr lang="ja-JP" altLang="en-US" sz="4000" b="1" dirty="0"/>
              <a:t>　</a:t>
            </a:r>
            <a:r>
              <a:rPr lang="en-US" altLang="ja-JP" sz="3600" b="1" dirty="0"/>
              <a:t>lay</a:t>
            </a:r>
            <a:r>
              <a:rPr lang="en-US" altLang="ja-JP" sz="4000" b="1" dirty="0"/>
              <a:t>(</a:t>
            </a:r>
            <a:r>
              <a:rPr lang="ja-JP" altLang="en-US" sz="4000" b="1" dirty="0"/>
              <a:t>横にして置く</a:t>
            </a:r>
            <a:r>
              <a:rPr lang="en-US" altLang="ja-JP" sz="4000" b="1" dirty="0"/>
              <a:t>)</a:t>
            </a:r>
            <a:endParaRPr lang="en-US" altLang="ja-JP" sz="4800" b="1" dirty="0"/>
          </a:p>
        </p:txBody>
      </p:sp>
    </p:spTree>
    <p:extLst>
      <p:ext uri="{BB962C8B-B14F-4D97-AF65-F5344CB8AC3E}">
        <p14:creationId xmlns:p14="http://schemas.microsoft.com/office/powerpoint/2010/main" val="12269800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BE2B802-DC57-437E-BD11-A01CD6C50240}"/>
              </a:ext>
            </a:extLst>
          </p:cNvPr>
          <p:cNvSpPr txBox="1"/>
          <p:nvPr/>
        </p:nvSpPr>
        <p:spPr>
          <a:xfrm>
            <a:off x="601884" y="534816"/>
            <a:ext cx="41668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b="1" dirty="0"/>
              <a:t>問３</a:t>
            </a:r>
            <a:r>
              <a:rPr kumimoji="1" lang="en-US" altLang="ja-JP" sz="4800" b="1" dirty="0"/>
              <a:t>-</a:t>
            </a:r>
            <a:r>
              <a:rPr lang="ja-JP" altLang="en-US" sz="4800" b="1" dirty="0"/>
              <a:t>２</a:t>
            </a:r>
            <a:endParaRPr kumimoji="1" lang="en-US" altLang="ja-JP" sz="4800" b="1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3D3C3A0-FD0C-4D9D-BB92-E5D1C0B735FB}"/>
              </a:ext>
            </a:extLst>
          </p:cNvPr>
          <p:cNvSpPr txBox="1"/>
          <p:nvPr/>
        </p:nvSpPr>
        <p:spPr>
          <a:xfrm>
            <a:off x="140826" y="1626335"/>
            <a:ext cx="11910348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6600" dirty="0">
                <a:latin typeface="HGP明朝E" panose="02020900000000000000" pitchFamily="18" charset="-128"/>
                <a:ea typeface="HGP明朝E" panose="02020900000000000000" pitchFamily="18" charset="-128"/>
              </a:rPr>
              <a:t>respect</a:t>
            </a:r>
            <a:r>
              <a:rPr kumimoji="1" lang="en-US" altLang="ja-JP" sz="16600" dirty="0">
                <a:latin typeface="HGP明朝E" panose="02020900000000000000" pitchFamily="18" charset="-128"/>
                <a:ea typeface="HGP明朝E" panose="02020900000000000000" pitchFamily="18" charset="-128"/>
              </a:rPr>
              <a:t>s</a:t>
            </a:r>
            <a:endParaRPr kumimoji="1" lang="ja-JP" altLang="en-US" sz="16600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E54DEF9-C4D3-4028-B69E-2C2BB9CDDB36}"/>
              </a:ext>
            </a:extLst>
          </p:cNvPr>
          <p:cNvSpPr txBox="1"/>
          <p:nvPr/>
        </p:nvSpPr>
        <p:spPr>
          <a:xfrm>
            <a:off x="342900" y="4533736"/>
            <a:ext cx="118491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00" b="1" dirty="0"/>
              <a:t>意味</a:t>
            </a:r>
            <a:r>
              <a:rPr lang="ja-JP" altLang="en-US" sz="4400" b="1" dirty="0"/>
              <a:t>：</a:t>
            </a:r>
            <a:r>
              <a:rPr lang="ja-JP" altLang="en-US" sz="4000" b="1" dirty="0"/>
              <a:t>尊敬する　尊重する </a:t>
            </a:r>
            <a:endParaRPr lang="en-US" altLang="ja-JP" sz="4400" b="1" dirty="0"/>
          </a:p>
          <a:p>
            <a:r>
              <a:rPr kumimoji="1" lang="ja-JP" altLang="en-US" sz="4800" b="1" dirty="0"/>
              <a:t>用法</a:t>
            </a:r>
            <a:r>
              <a:rPr kumimoji="1" lang="ja-JP" altLang="en-US" sz="4400" b="1" dirty="0"/>
              <a:t>：</a:t>
            </a:r>
            <a:r>
              <a:rPr kumimoji="1" lang="en-US" altLang="ja-JP" sz="4000" b="1" dirty="0"/>
              <a:t>respects </a:t>
            </a:r>
            <a:r>
              <a:rPr kumimoji="1" lang="ja-JP" altLang="en-US" sz="4000" b="1" dirty="0"/>
              <a:t>人 </a:t>
            </a:r>
            <a:r>
              <a:rPr lang="en-US" altLang="ja-JP" sz="4000" b="1" dirty="0"/>
              <a:t>for </a:t>
            </a:r>
            <a:r>
              <a:rPr lang="ja-JP" altLang="en-US" sz="4000" b="1" dirty="0"/>
              <a:t>～</a:t>
            </a:r>
            <a:r>
              <a:rPr lang="en-US" altLang="ja-JP" sz="4000" b="1" dirty="0"/>
              <a:t>/</a:t>
            </a:r>
            <a:r>
              <a:rPr lang="ja-JP" altLang="en-US" sz="4000" b="1" dirty="0"/>
              <a:t>人を～として尊敬する</a:t>
            </a:r>
            <a:endParaRPr lang="en-US" altLang="ja-JP" sz="4400" b="1" dirty="0"/>
          </a:p>
        </p:txBody>
      </p:sp>
    </p:spTree>
    <p:extLst>
      <p:ext uri="{BB962C8B-B14F-4D97-AF65-F5344CB8AC3E}">
        <p14:creationId xmlns:p14="http://schemas.microsoft.com/office/powerpoint/2010/main" val="6301229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BE2B802-DC57-437E-BD11-A01CD6C50240}"/>
              </a:ext>
            </a:extLst>
          </p:cNvPr>
          <p:cNvSpPr txBox="1"/>
          <p:nvPr/>
        </p:nvSpPr>
        <p:spPr>
          <a:xfrm>
            <a:off x="601884" y="534816"/>
            <a:ext cx="41668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b="1" dirty="0"/>
              <a:t>問４</a:t>
            </a:r>
            <a:r>
              <a:rPr kumimoji="1" lang="en-US" altLang="ja-JP" sz="4800" b="1" dirty="0"/>
              <a:t>-</a:t>
            </a:r>
            <a:r>
              <a:rPr kumimoji="1" lang="ja-JP" altLang="en-US" sz="4800" b="1" dirty="0"/>
              <a:t>１</a:t>
            </a:r>
            <a:endParaRPr kumimoji="1" lang="en-US" altLang="ja-JP" sz="4800" b="1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3D3C3A0-FD0C-4D9D-BB92-E5D1C0B735FB}"/>
              </a:ext>
            </a:extLst>
          </p:cNvPr>
          <p:cNvSpPr txBox="1"/>
          <p:nvPr/>
        </p:nvSpPr>
        <p:spPr>
          <a:xfrm>
            <a:off x="140825" y="1261348"/>
            <a:ext cx="11910348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600" b="1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豊臣秀吉</a:t>
            </a:r>
            <a:endParaRPr kumimoji="1" lang="ja-JP" altLang="en-US" sz="16600" b="1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E54DEF9-C4D3-4028-B69E-2C2BB9CDDB36}"/>
              </a:ext>
            </a:extLst>
          </p:cNvPr>
          <p:cNvSpPr txBox="1"/>
          <p:nvPr/>
        </p:nvSpPr>
        <p:spPr>
          <a:xfrm>
            <a:off x="601884" y="4211505"/>
            <a:ext cx="1244763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00" b="1" dirty="0"/>
              <a:t>概要</a:t>
            </a:r>
            <a:r>
              <a:rPr lang="ja-JP" altLang="en-US" sz="4000" b="1" dirty="0"/>
              <a:t>：初めて日本統一を成し遂げた戦国大名　　</a:t>
            </a:r>
            <a:r>
              <a:rPr lang="ja-JP" altLang="en-US" sz="4800" b="1" dirty="0"/>
              <a:t>　　</a:t>
            </a:r>
            <a:endParaRPr lang="en-US" altLang="ja-JP" sz="4800" b="1" dirty="0"/>
          </a:p>
          <a:p>
            <a:r>
              <a:rPr lang="ja-JP" altLang="en-US" sz="4800" b="1" dirty="0"/>
              <a:t>　　</a:t>
            </a:r>
            <a:r>
              <a:rPr lang="ja-JP" altLang="en-US" sz="4000" b="1" dirty="0"/>
              <a:t>　戦国三英傑の一人</a:t>
            </a:r>
            <a:endParaRPr lang="en-US" altLang="ja-JP" sz="4000" b="1" dirty="0"/>
          </a:p>
          <a:p>
            <a:r>
              <a:rPr lang="ja-JP" altLang="en-US" sz="4800" b="1" dirty="0"/>
              <a:t>関連</a:t>
            </a:r>
            <a:r>
              <a:rPr kumimoji="1" lang="ja-JP" altLang="en-US" sz="4000" b="1" dirty="0"/>
              <a:t>：山崎の戦い　朝鮮出兵　刀狩令</a:t>
            </a:r>
            <a:r>
              <a:rPr lang="ja-JP" altLang="en-US" sz="4000" b="1" dirty="0"/>
              <a:t>　</a:t>
            </a:r>
            <a:endParaRPr kumimoji="1" lang="en-US" altLang="ja-JP" sz="4000" b="1" dirty="0"/>
          </a:p>
        </p:txBody>
      </p:sp>
    </p:spTree>
    <p:extLst>
      <p:ext uri="{BB962C8B-B14F-4D97-AF65-F5344CB8AC3E}">
        <p14:creationId xmlns:p14="http://schemas.microsoft.com/office/powerpoint/2010/main" val="376137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BE2B802-DC57-437E-BD11-A01CD6C50240}"/>
              </a:ext>
            </a:extLst>
          </p:cNvPr>
          <p:cNvSpPr txBox="1"/>
          <p:nvPr/>
        </p:nvSpPr>
        <p:spPr>
          <a:xfrm>
            <a:off x="601884" y="534816"/>
            <a:ext cx="41668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b="1" dirty="0"/>
              <a:t>問４</a:t>
            </a:r>
            <a:r>
              <a:rPr kumimoji="1" lang="en-US" altLang="ja-JP" sz="4800" b="1" dirty="0"/>
              <a:t>-</a:t>
            </a:r>
            <a:r>
              <a:rPr lang="ja-JP" altLang="en-US" sz="4800" b="1" dirty="0"/>
              <a:t>２</a:t>
            </a:r>
            <a:endParaRPr kumimoji="1" lang="en-US" altLang="ja-JP" sz="4800" b="1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3D3C3A0-FD0C-4D9D-BB92-E5D1C0B735FB}"/>
              </a:ext>
            </a:extLst>
          </p:cNvPr>
          <p:cNvSpPr txBox="1"/>
          <p:nvPr/>
        </p:nvSpPr>
        <p:spPr>
          <a:xfrm>
            <a:off x="140825" y="1261348"/>
            <a:ext cx="11910348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600" b="1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寛政の改革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E54DEF9-C4D3-4028-B69E-2C2BB9CDDB36}"/>
              </a:ext>
            </a:extLst>
          </p:cNvPr>
          <p:cNvSpPr txBox="1"/>
          <p:nvPr/>
        </p:nvSpPr>
        <p:spPr>
          <a:xfrm>
            <a:off x="454927" y="4227833"/>
            <a:ext cx="1244763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00" b="1" dirty="0"/>
              <a:t>概要</a:t>
            </a:r>
            <a:r>
              <a:rPr lang="ja-JP" altLang="en-US" sz="4000" b="1" dirty="0"/>
              <a:t>：江戸時代中期に老中である松平定信が主導</a:t>
            </a:r>
            <a:endParaRPr lang="en-US" altLang="ja-JP" sz="4000" b="1" dirty="0"/>
          </a:p>
          <a:p>
            <a:r>
              <a:rPr lang="ja-JP" altLang="en-US" sz="4800" b="1" dirty="0"/>
              <a:t>　　</a:t>
            </a:r>
            <a:r>
              <a:rPr lang="ja-JP" altLang="en-US" sz="4400" b="1" dirty="0"/>
              <a:t>　</a:t>
            </a:r>
            <a:r>
              <a:rPr lang="ja-JP" altLang="en-US" sz="4000" b="1" dirty="0"/>
              <a:t>江戸時代の三大改革の一つ</a:t>
            </a:r>
            <a:endParaRPr lang="en-US" altLang="ja-JP" sz="4000" b="1" dirty="0"/>
          </a:p>
          <a:p>
            <a:r>
              <a:rPr lang="ja-JP" altLang="en-US" sz="4800" b="1" dirty="0"/>
              <a:t>関連</a:t>
            </a:r>
            <a:r>
              <a:rPr kumimoji="1" lang="ja-JP" altLang="en-US" sz="4000" b="1" dirty="0"/>
              <a:t>：</a:t>
            </a:r>
            <a:r>
              <a:rPr lang="ja-JP" altLang="en-US" sz="4000" b="1" dirty="0"/>
              <a:t>享保</a:t>
            </a:r>
            <a:r>
              <a:rPr kumimoji="1" lang="ja-JP" altLang="en-US" sz="4000" b="1" dirty="0"/>
              <a:t>の改革　天保の改革</a:t>
            </a:r>
            <a:r>
              <a:rPr lang="ja-JP" altLang="en-US" sz="4000" b="1" dirty="0"/>
              <a:t>　</a:t>
            </a:r>
            <a:endParaRPr kumimoji="1" lang="en-US" altLang="ja-JP" sz="4000" b="1" dirty="0"/>
          </a:p>
        </p:txBody>
      </p:sp>
    </p:spTree>
    <p:extLst>
      <p:ext uri="{BB962C8B-B14F-4D97-AF65-F5344CB8AC3E}">
        <p14:creationId xmlns:p14="http://schemas.microsoft.com/office/powerpoint/2010/main" val="40802636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BE2B802-DC57-437E-BD11-A01CD6C50240}"/>
              </a:ext>
            </a:extLst>
          </p:cNvPr>
          <p:cNvSpPr txBox="1"/>
          <p:nvPr/>
        </p:nvSpPr>
        <p:spPr>
          <a:xfrm>
            <a:off x="601884" y="534816"/>
            <a:ext cx="41668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b="1" dirty="0"/>
              <a:t>問４</a:t>
            </a:r>
            <a:r>
              <a:rPr kumimoji="1" lang="en-US" altLang="ja-JP" sz="4800" b="1" dirty="0"/>
              <a:t>-</a:t>
            </a:r>
            <a:r>
              <a:rPr kumimoji="1" lang="ja-JP" altLang="en-US" sz="4800" b="1" dirty="0"/>
              <a:t>３</a:t>
            </a:r>
            <a:endParaRPr kumimoji="1" lang="en-US" altLang="ja-JP" sz="4800" b="1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3D3C3A0-FD0C-4D9D-BB92-E5D1C0B735FB}"/>
              </a:ext>
            </a:extLst>
          </p:cNvPr>
          <p:cNvSpPr txBox="1"/>
          <p:nvPr/>
        </p:nvSpPr>
        <p:spPr>
          <a:xfrm>
            <a:off x="140825" y="1261348"/>
            <a:ext cx="11910348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600" b="1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満州事変</a:t>
            </a:r>
            <a:endParaRPr kumimoji="1" lang="ja-JP" altLang="en-US" sz="16600" b="1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E54DEF9-C4D3-4028-B69E-2C2BB9CDDB36}"/>
              </a:ext>
            </a:extLst>
          </p:cNvPr>
          <p:cNvSpPr txBox="1"/>
          <p:nvPr/>
        </p:nvSpPr>
        <p:spPr>
          <a:xfrm>
            <a:off x="601884" y="4211505"/>
            <a:ext cx="1244763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00" b="1" dirty="0"/>
              <a:t>概要</a:t>
            </a:r>
            <a:r>
              <a:rPr lang="ja-JP" altLang="en-US" sz="4000" b="1" dirty="0"/>
              <a:t>：南満州鉄道の線路を爆破した事件</a:t>
            </a:r>
            <a:endParaRPr lang="en-US" altLang="ja-JP" sz="4000" b="1" dirty="0"/>
          </a:p>
          <a:p>
            <a:r>
              <a:rPr lang="ja-JP" altLang="en-US" sz="4800" b="1" dirty="0"/>
              <a:t>　　</a:t>
            </a:r>
            <a:r>
              <a:rPr lang="ja-JP" altLang="en-US" sz="4400" b="1" dirty="0"/>
              <a:t>　</a:t>
            </a:r>
            <a:r>
              <a:rPr lang="ja-JP" altLang="en-US" sz="4000" b="1" dirty="0"/>
              <a:t>日本の自作自演により国際連盟から脱退</a:t>
            </a:r>
            <a:endParaRPr lang="en-US" altLang="ja-JP" sz="4000" b="1" dirty="0"/>
          </a:p>
          <a:p>
            <a:r>
              <a:rPr lang="ja-JP" altLang="en-US" sz="4800" b="1" dirty="0"/>
              <a:t>関連</a:t>
            </a:r>
            <a:r>
              <a:rPr kumimoji="1" lang="ja-JP" altLang="en-US" sz="4000" b="1" dirty="0"/>
              <a:t>：満州国　関東軍　リットン調査団</a:t>
            </a:r>
            <a:r>
              <a:rPr lang="ja-JP" altLang="en-US" sz="4000" b="1" dirty="0"/>
              <a:t>　</a:t>
            </a:r>
            <a:endParaRPr kumimoji="1" lang="en-US" altLang="ja-JP" sz="4000" b="1" dirty="0"/>
          </a:p>
        </p:txBody>
      </p:sp>
    </p:spTree>
    <p:extLst>
      <p:ext uri="{BB962C8B-B14F-4D97-AF65-F5344CB8AC3E}">
        <p14:creationId xmlns:p14="http://schemas.microsoft.com/office/powerpoint/2010/main" val="13046962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BE2B802-DC57-437E-BD11-A01CD6C50240}"/>
              </a:ext>
            </a:extLst>
          </p:cNvPr>
          <p:cNvSpPr txBox="1"/>
          <p:nvPr/>
        </p:nvSpPr>
        <p:spPr>
          <a:xfrm>
            <a:off x="601884" y="534816"/>
            <a:ext cx="41668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b="1" dirty="0"/>
              <a:t>問４</a:t>
            </a:r>
            <a:r>
              <a:rPr kumimoji="1" lang="en-US" altLang="ja-JP" sz="4800" b="1" dirty="0"/>
              <a:t>-</a:t>
            </a:r>
            <a:r>
              <a:rPr lang="ja-JP" altLang="en-US" sz="4800" b="1" dirty="0"/>
              <a:t>４</a:t>
            </a:r>
            <a:endParaRPr kumimoji="1" lang="en-US" altLang="ja-JP" sz="4800" b="1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3D3C3A0-FD0C-4D9D-BB92-E5D1C0B735FB}"/>
              </a:ext>
            </a:extLst>
          </p:cNvPr>
          <p:cNvSpPr txBox="1"/>
          <p:nvPr/>
        </p:nvSpPr>
        <p:spPr>
          <a:xfrm>
            <a:off x="140826" y="1715471"/>
            <a:ext cx="11910348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3800" b="1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エジプト文明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E54DEF9-C4D3-4028-B69E-2C2BB9CDDB36}"/>
              </a:ext>
            </a:extLst>
          </p:cNvPr>
          <p:cNvSpPr txBox="1"/>
          <p:nvPr/>
        </p:nvSpPr>
        <p:spPr>
          <a:xfrm>
            <a:off x="601884" y="4211505"/>
            <a:ext cx="1244763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00" b="1" dirty="0"/>
              <a:t>概要</a:t>
            </a:r>
            <a:r>
              <a:rPr lang="ja-JP" altLang="en-US" sz="4000" b="1" dirty="0"/>
              <a:t>：</a:t>
            </a:r>
            <a:r>
              <a:rPr lang="ja-JP" altLang="en-US" sz="3600" b="1" dirty="0"/>
              <a:t>ナイル川の流域に栄えた文明</a:t>
            </a:r>
            <a:endParaRPr lang="en-US" altLang="ja-JP" sz="4000" b="1" dirty="0"/>
          </a:p>
          <a:p>
            <a:r>
              <a:rPr lang="ja-JP" altLang="en-US" sz="4800" b="1" dirty="0"/>
              <a:t>　　</a:t>
            </a:r>
            <a:r>
              <a:rPr lang="ja-JP" altLang="en-US" sz="4400" b="1" dirty="0"/>
              <a:t>　</a:t>
            </a:r>
            <a:r>
              <a:rPr lang="ja-JP" altLang="en-US" sz="3600" b="1" dirty="0"/>
              <a:t>世界四大文明の一つ</a:t>
            </a:r>
            <a:endParaRPr lang="en-US" altLang="ja-JP" sz="4000" b="1" dirty="0"/>
          </a:p>
          <a:p>
            <a:r>
              <a:rPr lang="ja-JP" altLang="en-US" sz="4800" b="1" dirty="0"/>
              <a:t>関連</a:t>
            </a:r>
            <a:r>
              <a:rPr kumimoji="1" lang="ja-JP" altLang="en-US" sz="4000" b="1" dirty="0"/>
              <a:t>：</a:t>
            </a:r>
            <a:r>
              <a:rPr lang="ja-JP" altLang="en-US" sz="3600" b="1" dirty="0"/>
              <a:t>メソポタミア文明　インダス文明</a:t>
            </a:r>
            <a:r>
              <a:rPr kumimoji="1" lang="ja-JP" altLang="en-US" sz="3600" b="1" dirty="0"/>
              <a:t>　黄河文明</a:t>
            </a:r>
            <a:r>
              <a:rPr lang="ja-JP" altLang="en-US" sz="4000" b="1" dirty="0"/>
              <a:t>　</a:t>
            </a:r>
            <a:endParaRPr kumimoji="1" lang="en-US" altLang="ja-JP" sz="4000" b="1" dirty="0"/>
          </a:p>
        </p:txBody>
      </p:sp>
    </p:spTree>
    <p:extLst>
      <p:ext uri="{BB962C8B-B14F-4D97-AF65-F5344CB8AC3E}">
        <p14:creationId xmlns:p14="http://schemas.microsoft.com/office/powerpoint/2010/main" val="17584257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BE2B802-DC57-437E-BD11-A01CD6C50240}"/>
              </a:ext>
            </a:extLst>
          </p:cNvPr>
          <p:cNvSpPr txBox="1"/>
          <p:nvPr/>
        </p:nvSpPr>
        <p:spPr>
          <a:xfrm>
            <a:off x="601884" y="534816"/>
            <a:ext cx="41668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b="1" dirty="0"/>
              <a:t>問４</a:t>
            </a:r>
            <a:r>
              <a:rPr kumimoji="1" lang="en-US" altLang="ja-JP" sz="4800" b="1" dirty="0"/>
              <a:t>-</a:t>
            </a:r>
            <a:r>
              <a:rPr lang="ja-JP" altLang="en-US" sz="4800" b="1" dirty="0"/>
              <a:t>５</a:t>
            </a:r>
            <a:endParaRPr kumimoji="1" lang="en-US" altLang="ja-JP" sz="4800" b="1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3D3C3A0-FD0C-4D9D-BB92-E5D1C0B735FB}"/>
              </a:ext>
            </a:extLst>
          </p:cNvPr>
          <p:cNvSpPr txBox="1"/>
          <p:nvPr/>
        </p:nvSpPr>
        <p:spPr>
          <a:xfrm>
            <a:off x="140825" y="1261348"/>
            <a:ext cx="11910348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600" b="1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マゼラン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E54DEF9-C4D3-4028-B69E-2C2BB9CDDB36}"/>
              </a:ext>
            </a:extLst>
          </p:cNvPr>
          <p:cNvSpPr txBox="1"/>
          <p:nvPr/>
        </p:nvSpPr>
        <p:spPr>
          <a:xfrm>
            <a:off x="601884" y="4211505"/>
            <a:ext cx="1244763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00" b="1" dirty="0"/>
              <a:t>概要</a:t>
            </a:r>
            <a:r>
              <a:rPr lang="ja-JP" altLang="en-US" sz="4000" b="1" dirty="0"/>
              <a:t>：一回の航海で達成したわけではなく</a:t>
            </a:r>
            <a:endParaRPr lang="en-US" altLang="ja-JP" sz="4000" b="1" dirty="0"/>
          </a:p>
          <a:p>
            <a:r>
              <a:rPr lang="ja-JP" altLang="en-US" sz="4800" b="1" dirty="0"/>
              <a:t>　　</a:t>
            </a:r>
            <a:r>
              <a:rPr lang="ja-JP" altLang="en-US" sz="4000" b="1" dirty="0"/>
              <a:t>　若い頃の航海を含めて一周換算</a:t>
            </a:r>
            <a:endParaRPr lang="en-US" altLang="ja-JP" sz="4000" b="1" dirty="0"/>
          </a:p>
          <a:p>
            <a:r>
              <a:rPr lang="ja-JP" altLang="en-US" sz="4800" b="1" dirty="0"/>
              <a:t>　　</a:t>
            </a:r>
            <a:r>
              <a:rPr lang="ja-JP" altLang="en-US" sz="4000" b="1" dirty="0"/>
              <a:t>　実は途中で死没　その後船団が達成</a:t>
            </a:r>
            <a:endParaRPr lang="en-US" altLang="ja-JP" sz="4800" b="1" dirty="0"/>
          </a:p>
        </p:txBody>
      </p:sp>
    </p:spTree>
    <p:extLst>
      <p:ext uri="{BB962C8B-B14F-4D97-AF65-F5344CB8AC3E}">
        <p14:creationId xmlns:p14="http://schemas.microsoft.com/office/powerpoint/2010/main" val="22654526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BE2B802-DC57-437E-BD11-A01CD6C50240}"/>
              </a:ext>
            </a:extLst>
          </p:cNvPr>
          <p:cNvSpPr txBox="1"/>
          <p:nvPr/>
        </p:nvSpPr>
        <p:spPr>
          <a:xfrm>
            <a:off x="601884" y="534816"/>
            <a:ext cx="41668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b="1" dirty="0"/>
              <a:t>問１</a:t>
            </a:r>
            <a:r>
              <a:rPr kumimoji="1" lang="en-US" altLang="ja-JP" sz="4800" b="1" dirty="0"/>
              <a:t>-</a:t>
            </a:r>
            <a:r>
              <a:rPr kumimoji="1" lang="ja-JP" altLang="en-US" sz="4800" b="1" dirty="0"/>
              <a:t>１</a:t>
            </a:r>
            <a:endParaRPr kumimoji="1" lang="en-US" altLang="ja-JP" sz="4800" b="1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3D3C3A0-FD0C-4D9D-BB92-E5D1C0B735FB}"/>
              </a:ext>
            </a:extLst>
          </p:cNvPr>
          <p:cNvSpPr txBox="1"/>
          <p:nvPr/>
        </p:nvSpPr>
        <p:spPr>
          <a:xfrm>
            <a:off x="140826" y="1471910"/>
            <a:ext cx="11910348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44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発起</a:t>
            </a:r>
            <a:endParaRPr kumimoji="1" lang="ja-JP" altLang="en-US" sz="344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9B38B23-4910-4B59-B1F3-3652489E02A5}"/>
              </a:ext>
            </a:extLst>
          </p:cNvPr>
          <p:cNvSpPr txBox="1"/>
          <p:nvPr/>
        </p:nvSpPr>
        <p:spPr>
          <a:xfrm>
            <a:off x="2368952" y="1722703"/>
            <a:ext cx="74540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4000" b="1" dirty="0"/>
              <a:t>ホッ　　　　　　キ</a:t>
            </a:r>
            <a:endParaRPr kumimoji="1" lang="ja-JP" alt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8939277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BE2B802-DC57-437E-BD11-A01CD6C50240}"/>
              </a:ext>
            </a:extLst>
          </p:cNvPr>
          <p:cNvSpPr txBox="1"/>
          <p:nvPr/>
        </p:nvSpPr>
        <p:spPr>
          <a:xfrm>
            <a:off x="601884" y="534816"/>
            <a:ext cx="41668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b="1" dirty="0"/>
              <a:t>問４</a:t>
            </a:r>
            <a:r>
              <a:rPr kumimoji="1" lang="en-US" altLang="ja-JP" sz="4800" b="1" dirty="0"/>
              <a:t>-</a:t>
            </a:r>
            <a:r>
              <a:rPr kumimoji="1" lang="ja-JP" altLang="en-US" sz="4800" b="1" dirty="0"/>
              <a:t>６</a:t>
            </a:r>
            <a:endParaRPr kumimoji="1" lang="en-US" altLang="ja-JP" sz="4800" b="1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3D3C3A0-FD0C-4D9D-BB92-E5D1C0B735FB}"/>
              </a:ext>
            </a:extLst>
          </p:cNvPr>
          <p:cNvSpPr txBox="1"/>
          <p:nvPr/>
        </p:nvSpPr>
        <p:spPr>
          <a:xfrm>
            <a:off x="140825" y="1261348"/>
            <a:ext cx="11910348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600" b="1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太宰治</a:t>
            </a:r>
            <a:endParaRPr kumimoji="1" lang="ja-JP" altLang="en-US" sz="16600" b="1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E54DEF9-C4D3-4028-B69E-2C2BB9CDDB36}"/>
              </a:ext>
            </a:extLst>
          </p:cNvPr>
          <p:cNvSpPr txBox="1"/>
          <p:nvPr/>
        </p:nvSpPr>
        <p:spPr>
          <a:xfrm>
            <a:off x="601884" y="4162519"/>
            <a:ext cx="1244763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00" b="1" dirty="0"/>
              <a:t>概要</a:t>
            </a:r>
            <a:r>
              <a:rPr lang="ja-JP" altLang="en-US" sz="4000" b="1" dirty="0"/>
              <a:t>：</a:t>
            </a:r>
            <a:r>
              <a:rPr lang="ja-JP" altLang="en-US" sz="4400" b="1" dirty="0"/>
              <a:t>明治～昭和時代の小説家</a:t>
            </a:r>
            <a:endParaRPr lang="en-US" altLang="ja-JP" sz="4000" b="1" dirty="0"/>
          </a:p>
          <a:p>
            <a:r>
              <a:rPr lang="ja-JP" altLang="en-US" sz="4800" b="1" dirty="0"/>
              <a:t>　　</a:t>
            </a:r>
            <a:r>
              <a:rPr lang="ja-JP" altLang="en-US" sz="4000" b="1" dirty="0"/>
              <a:t>　</a:t>
            </a:r>
            <a:r>
              <a:rPr lang="ja-JP" altLang="en-US" sz="4400" b="1" dirty="0"/>
              <a:t>満</a:t>
            </a:r>
            <a:r>
              <a:rPr lang="en-US" altLang="ja-JP" sz="4400" b="1" dirty="0"/>
              <a:t>38</a:t>
            </a:r>
            <a:r>
              <a:rPr lang="ja-JP" altLang="en-US" sz="4400" b="1" dirty="0"/>
              <a:t>歳で心中自殺したとされている</a:t>
            </a:r>
            <a:endParaRPr lang="en-US" altLang="ja-JP" sz="4000" b="1" dirty="0"/>
          </a:p>
          <a:p>
            <a:r>
              <a:rPr lang="ja-JP" altLang="en-US" sz="4800" b="1" dirty="0"/>
              <a:t>関連</a:t>
            </a:r>
            <a:r>
              <a:rPr lang="ja-JP" altLang="en-US" sz="4000" b="1" dirty="0"/>
              <a:t>：走れメロス　人間失格　斜陽　</a:t>
            </a:r>
            <a:endParaRPr kumimoji="1" lang="en-US" altLang="ja-JP" sz="4000" b="1" dirty="0"/>
          </a:p>
        </p:txBody>
      </p:sp>
    </p:spTree>
    <p:extLst>
      <p:ext uri="{BB962C8B-B14F-4D97-AF65-F5344CB8AC3E}">
        <p14:creationId xmlns:p14="http://schemas.microsoft.com/office/powerpoint/2010/main" val="18184949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BE2B802-DC57-437E-BD11-A01CD6C50240}"/>
              </a:ext>
            </a:extLst>
          </p:cNvPr>
          <p:cNvSpPr txBox="1"/>
          <p:nvPr/>
        </p:nvSpPr>
        <p:spPr>
          <a:xfrm>
            <a:off x="601884" y="534816"/>
            <a:ext cx="41668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b="1" dirty="0"/>
              <a:t>問５</a:t>
            </a:r>
            <a:r>
              <a:rPr kumimoji="1" lang="en-US" altLang="ja-JP" sz="4800" b="1" dirty="0"/>
              <a:t>-</a:t>
            </a:r>
            <a:r>
              <a:rPr lang="ja-JP" altLang="en-US" sz="4800" b="1" dirty="0"/>
              <a:t>１</a:t>
            </a:r>
            <a:endParaRPr kumimoji="1" lang="en-US" altLang="ja-JP" sz="4800" b="1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3D3C3A0-FD0C-4D9D-BB92-E5D1C0B735FB}"/>
              </a:ext>
            </a:extLst>
          </p:cNvPr>
          <p:cNvSpPr txBox="1"/>
          <p:nvPr/>
        </p:nvSpPr>
        <p:spPr>
          <a:xfrm>
            <a:off x="140825" y="1261348"/>
            <a:ext cx="11910348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600" b="1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６１２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E54DEF9-C4D3-4028-B69E-2C2BB9CDDB36}"/>
              </a:ext>
            </a:extLst>
          </p:cNvPr>
          <p:cNvSpPr txBox="1"/>
          <p:nvPr/>
        </p:nvSpPr>
        <p:spPr>
          <a:xfrm>
            <a:off x="601884" y="4211505"/>
            <a:ext cx="1244763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b="1" dirty="0"/>
              <a:t>解法　</a:t>
            </a:r>
            <a:r>
              <a:rPr lang="en-US" altLang="ja-JP" sz="4000" b="1" dirty="0"/>
              <a:t>×</a:t>
            </a:r>
            <a:r>
              <a:rPr lang="ja-JP" altLang="en-US" sz="4000" b="1" dirty="0"/>
              <a:t>１</a:t>
            </a:r>
            <a:r>
              <a:rPr lang="en-US" altLang="ja-JP" sz="4000" b="1" dirty="0"/>
              <a:t>/</a:t>
            </a:r>
            <a:r>
              <a:rPr lang="ja-JP" altLang="en-US" sz="4000" b="1" dirty="0"/>
              <a:t>４</a:t>
            </a:r>
            <a:r>
              <a:rPr lang="en-US" altLang="ja-JP" sz="4000" b="1" dirty="0"/>
              <a:t>…÷</a:t>
            </a:r>
            <a:r>
              <a:rPr lang="ja-JP" altLang="en-US" sz="4000" b="1" dirty="0"/>
              <a:t>４と同じ</a:t>
            </a:r>
            <a:endParaRPr lang="en-US" altLang="ja-JP" sz="4000" b="1" dirty="0"/>
          </a:p>
          <a:p>
            <a:r>
              <a:rPr kumimoji="1" lang="ja-JP" altLang="en-US" sz="4000" b="1" dirty="0"/>
              <a:t>　　　</a:t>
            </a:r>
            <a:r>
              <a:rPr kumimoji="1" lang="en-US" altLang="ja-JP" sz="4000" b="1" dirty="0"/>
              <a:t>÷</a:t>
            </a:r>
            <a:r>
              <a:rPr kumimoji="1" lang="ja-JP" altLang="en-US" sz="4000" b="1" dirty="0"/>
              <a:t>１</a:t>
            </a:r>
            <a:r>
              <a:rPr kumimoji="1" lang="en-US" altLang="ja-JP" sz="4000" b="1" dirty="0"/>
              <a:t>/</a:t>
            </a:r>
            <a:r>
              <a:rPr kumimoji="1" lang="ja-JP" altLang="en-US" sz="4000" b="1" dirty="0"/>
              <a:t>９</a:t>
            </a:r>
            <a:r>
              <a:rPr kumimoji="1" lang="en-US" altLang="ja-JP" sz="4000" b="1" dirty="0"/>
              <a:t>…×</a:t>
            </a:r>
            <a:r>
              <a:rPr kumimoji="1" lang="ja-JP" altLang="en-US" sz="4000" b="1" dirty="0"/>
              <a:t>９と同じ</a:t>
            </a:r>
            <a:endParaRPr kumimoji="1" lang="en-US" altLang="ja-JP" sz="4000" b="1" dirty="0"/>
          </a:p>
          <a:p>
            <a:r>
              <a:rPr lang="ja-JP" altLang="en-US" sz="4000" b="1" dirty="0"/>
              <a:t>　　　３</a:t>
            </a:r>
            <a:r>
              <a:rPr kumimoji="1" lang="en-US" altLang="ja-JP" sz="4000" b="1" dirty="0"/>
              <a:t>.</a:t>
            </a:r>
            <a:r>
              <a:rPr kumimoji="1" lang="ja-JP" altLang="en-US" sz="4000" b="1" dirty="0"/>
              <a:t>２</a:t>
            </a:r>
            <a:r>
              <a:rPr kumimoji="1" lang="en-US" altLang="ja-JP" sz="4000" b="1" dirty="0"/>
              <a:t>÷</a:t>
            </a:r>
            <a:r>
              <a:rPr kumimoji="1" lang="ja-JP" altLang="en-US" sz="4000" b="1" dirty="0"/>
              <a:t>４</a:t>
            </a:r>
            <a:r>
              <a:rPr kumimoji="1" lang="en-US" altLang="ja-JP" sz="4000" b="1" dirty="0"/>
              <a:t>×</a:t>
            </a:r>
            <a:r>
              <a:rPr kumimoji="1" lang="ja-JP" altLang="en-US" sz="4000" b="1" dirty="0"/>
              <a:t>８５</a:t>
            </a:r>
            <a:r>
              <a:rPr kumimoji="1" lang="en-US" altLang="ja-JP" sz="4000" b="1" dirty="0"/>
              <a:t>×</a:t>
            </a:r>
            <a:r>
              <a:rPr kumimoji="1" lang="ja-JP" altLang="en-US" sz="4000" b="1" dirty="0"/>
              <a:t>９＝６１２</a:t>
            </a:r>
            <a:endParaRPr kumimoji="1" lang="en-US" altLang="ja-JP" sz="4000" b="1" dirty="0"/>
          </a:p>
        </p:txBody>
      </p:sp>
    </p:spTree>
    <p:extLst>
      <p:ext uri="{BB962C8B-B14F-4D97-AF65-F5344CB8AC3E}">
        <p14:creationId xmlns:p14="http://schemas.microsoft.com/office/powerpoint/2010/main" val="305220472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BE2B802-DC57-437E-BD11-A01CD6C50240}"/>
              </a:ext>
            </a:extLst>
          </p:cNvPr>
          <p:cNvSpPr txBox="1"/>
          <p:nvPr/>
        </p:nvSpPr>
        <p:spPr>
          <a:xfrm>
            <a:off x="601884" y="534816"/>
            <a:ext cx="41668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b="1" dirty="0"/>
              <a:t>問５</a:t>
            </a:r>
            <a:r>
              <a:rPr kumimoji="1" lang="en-US" altLang="ja-JP" sz="4800" b="1" dirty="0"/>
              <a:t>-</a:t>
            </a:r>
            <a:r>
              <a:rPr kumimoji="1" lang="ja-JP" altLang="en-US" sz="4800" b="1" dirty="0"/>
              <a:t>２</a:t>
            </a:r>
            <a:endParaRPr kumimoji="1" lang="en-US" altLang="ja-JP" sz="4800" b="1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3D3C3A0-FD0C-4D9D-BB92-E5D1C0B735FB}"/>
              </a:ext>
            </a:extLst>
          </p:cNvPr>
          <p:cNvSpPr txBox="1"/>
          <p:nvPr/>
        </p:nvSpPr>
        <p:spPr>
          <a:xfrm>
            <a:off x="140825" y="1261348"/>
            <a:ext cx="11910348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600" b="1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１２６</a:t>
            </a:r>
            <a:endParaRPr kumimoji="1" lang="ja-JP" altLang="en-US" sz="16600" b="1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E54DEF9-C4D3-4028-B69E-2C2BB9CDDB36}"/>
              </a:ext>
            </a:extLst>
          </p:cNvPr>
          <p:cNvSpPr txBox="1"/>
          <p:nvPr/>
        </p:nvSpPr>
        <p:spPr>
          <a:xfrm>
            <a:off x="601884" y="4211505"/>
            <a:ext cx="1244763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b="1" dirty="0"/>
              <a:t>解法　　１</a:t>
            </a:r>
            <a:r>
              <a:rPr lang="en-US" altLang="ja-JP" sz="4000" b="1" dirty="0"/>
              <a:t>/</a:t>
            </a:r>
            <a:r>
              <a:rPr lang="ja-JP" altLang="en-US" sz="4000" b="1" dirty="0"/>
              <a:t>３</a:t>
            </a:r>
            <a:r>
              <a:rPr lang="en-US" altLang="ja-JP" sz="4000" b="1" dirty="0"/>
              <a:t>×</a:t>
            </a:r>
            <a:r>
              <a:rPr lang="ja-JP" altLang="en-US" sz="4000" b="1" dirty="0"/>
              <a:t>１</a:t>
            </a:r>
            <a:r>
              <a:rPr lang="en-US" altLang="ja-JP" sz="4000" b="1" dirty="0"/>
              <a:t>.</a:t>
            </a:r>
            <a:r>
              <a:rPr lang="ja-JP" altLang="en-US" sz="4000" b="1" dirty="0"/>
              <a:t>５</a:t>
            </a:r>
            <a:r>
              <a:rPr lang="en-US" altLang="ja-JP" sz="4000" b="1" dirty="0"/>
              <a:t>×</a:t>
            </a:r>
            <a:r>
              <a:rPr lang="ja-JP" altLang="en-US" sz="4000" b="1" dirty="0"/>
              <a:t>３６</a:t>
            </a:r>
            <a:r>
              <a:rPr lang="en-US" altLang="ja-JP" sz="4000" b="1" dirty="0"/>
              <a:t>÷</a:t>
            </a:r>
            <a:r>
              <a:rPr lang="ja-JP" altLang="en-US" sz="4000" b="1" dirty="0"/>
              <a:t>１</a:t>
            </a:r>
            <a:r>
              <a:rPr lang="en-US" altLang="ja-JP" sz="4000" b="1" dirty="0"/>
              <a:t>/</a:t>
            </a:r>
            <a:r>
              <a:rPr lang="ja-JP" altLang="en-US" sz="4000" b="1" dirty="0"/>
              <a:t>７</a:t>
            </a:r>
            <a:endParaRPr lang="en-US" altLang="ja-JP" sz="4000" b="1" dirty="0"/>
          </a:p>
          <a:p>
            <a:r>
              <a:rPr kumimoji="1" lang="ja-JP" altLang="en-US" sz="4000" b="1" dirty="0"/>
              <a:t>　　　＝１</a:t>
            </a:r>
            <a:r>
              <a:rPr kumimoji="1" lang="en-US" altLang="ja-JP" sz="4000" b="1" dirty="0"/>
              <a:t>/</a:t>
            </a:r>
            <a:r>
              <a:rPr kumimoji="1" lang="ja-JP" altLang="en-US" sz="4000" b="1" dirty="0"/>
              <a:t>２</a:t>
            </a:r>
            <a:r>
              <a:rPr kumimoji="1" lang="en-US" altLang="ja-JP" sz="4000" b="1" dirty="0"/>
              <a:t>×</a:t>
            </a:r>
            <a:r>
              <a:rPr kumimoji="1" lang="ja-JP" altLang="en-US" sz="4000" b="1" dirty="0"/>
              <a:t>３６</a:t>
            </a:r>
            <a:r>
              <a:rPr kumimoji="1" lang="en-US" altLang="ja-JP" sz="4000" b="1" dirty="0"/>
              <a:t>×</a:t>
            </a:r>
            <a:r>
              <a:rPr kumimoji="1" lang="ja-JP" altLang="en-US" sz="4000" b="1" dirty="0"/>
              <a:t>７</a:t>
            </a:r>
            <a:endParaRPr kumimoji="1" lang="en-US" altLang="ja-JP" sz="4000" b="1" dirty="0"/>
          </a:p>
          <a:p>
            <a:r>
              <a:rPr kumimoji="1" lang="ja-JP" altLang="en-US" sz="4000" b="1" dirty="0"/>
              <a:t>　　　＝１８</a:t>
            </a:r>
            <a:r>
              <a:rPr kumimoji="1" lang="en-US" altLang="ja-JP" sz="4000" b="1" dirty="0"/>
              <a:t>×</a:t>
            </a:r>
            <a:r>
              <a:rPr kumimoji="1" lang="ja-JP" altLang="en-US" sz="4000" b="1" dirty="0"/>
              <a:t>７</a:t>
            </a:r>
            <a:endParaRPr kumimoji="1" lang="en-US" altLang="ja-JP" sz="4000" b="1" dirty="0"/>
          </a:p>
          <a:p>
            <a:r>
              <a:rPr lang="ja-JP" altLang="en-US" sz="4000" b="1" dirty="0"/>
              <a:t>　　　＝１２６</a:t>
            </a:r>
            <a:endParaRPr kumimoji="1" lang="en-US" altLang="ja-JP" sz="4000" b="1" dirty="0"/>
          </a:p>
        </p:txBody>
      </p:sp>
    </p:spTree>
    <p:extLst>
      <p:ext uri="{BB962C8B-B14F-4D97-AF65-F5344CB8AC3E}">
        <p14:creationId xmlns:p14="http://schemas.microsoft.com/office/powerpoint/2010/main" val="354438327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BE2B802-DC57-437E-BD11-A01CD6C50240}"/>
              </a:ext>
            </a:extLst>
          </p:cNvPr>
          <p:cNvSpPr txBox="1"/>
          <p:nvPr/>
        </p:nvSpPr>
        <p:spPr>
          <a:xfrm>
            <a:off x="601884" y="534816"/>
            <a:ext cx="41668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b="1" dirty="0"/>
              <a:t>問５</a:t>
            </a:r>
            <a:r>
              <a:rPr kumimoji="1" lang="en-US" altLang="ja-JP" sz="4800" b="1" dirty="0"/>
              <a:t>-</a:t>
            </a:r>
            <a:r>
              <a:rPr lang="ja-JP" altLang="en-US" sz="4800" b="1" dirty="0"/>
              <a:t>３</a:t>
            </a:r>
            <a:endParaRPr kumimoji="1" lang="en-US" altLang="ja-JP" sz="4800" b="1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3D3C3A0-FD0C-4D9D-BB92-E5D1C0B735FB}"/>
              </a:ext>
            </a:extLst>
          </p:cNvPr>
          <p:cNvSpPr txBox="1"/>
          <p:nvPr/>
        </p:nvSpPr>
        <p:spPr>
          <a:xfrm>
            <a:off x="140825" y="1261348"/>
            <a:ext cx="11910348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600" b="1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２５</a:t>
            </a:r>
            <a:r>
              <a:rPr kumimoji="1" lang="en-US" altLang="ja-JP" sz="16600" b="1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.</a:t>
            </a:r>
            <a:r>
              <a:rPr kumimoji="1" lang="ja-JP" altLang="en-US" sz="16600" b="1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８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E54DEF9-C4D3-4028-B69E-2C2BB9CDDB36}"/>
              </a:ext>
            </a:extLst>
          </p:cNvPr>
          <p:cNvSpPr txBox="1"/>
          <p:nvPr/>
        </p:nvSpPr>
        <p:spPr>
          <a:xfrm>
            <a:off x="601884" y="4211505"/>
            <a:ext cx="1244763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b="1" dirty="0"/>
              <a:t>解法　　４３</a:t>
            </a:r>
            <a:r>
              <a:rPr lang="en-US" altLang="ja-JP" sz="4000" b="1" dirty="0"/>
              <a:t>÷</a:t>
            </a:r>
            <a:r>
              <a:rPr lang="ja-JP" altLang="en-US" sz="4000" b="1" dirty="0"/>
              <a:t>５</a:t>
            </a:r>
            <a:r>
              <a:rPr lang="en-US" altLang="ja-JP" sz="4000" b="1" dirty="0"/>
              <a:t>×</a:t>
            </a:r>
            <a:r>
              <a:rPr lang="ja-JP" altLang="en-US" sz="4000" b="1" dirty="0"/>
              <a:t>０</a:t>
            </a:r>
            <a:r>
              <a:rPr lang="en-US" altLang="ja-JP" sz="4000" b="1" dirty="0"/>
              <a:t>.</a:t>
            </a:r>
            <a:r>
              <a:rPr lang="ja-JP" altLang="en-US" sz="4000" b="1" dirty="0"/>
              <a:t>２</a:t>
            </a:r>
            <a:r>
              <a:rPr lang="en-US" altLang="ja-JP" sz="4000" b="1" dirty="0"/>
              <a:t>÷</a:t>
            </a:r>
            <a:r>
              <a:rPr lang="ja-JP" altLang="en-US" sz="4000" b="1" dirty="0"/>
              <a:t>１</a:t>
            </a:r>
            <a:r>
              <a:rPr lang="en-US" altLang="ja-JP" sz="4000" b="1" dirty="0"/>
              <a:t>/</a:t>
            </a:r>
            <a:r>
              <a:rPr lang="ja-JP" altLang="en-US" sz="4000" b="1" dirty="0"/>
              <a:t>１５</a:t>
            </a:r>
            <a:endParaRPr lang="en-US" altLang="ja-JP" sz="4000" b="1" dirty="0"/>
          </a:p>
          <a:p>
            <a:r>
              <a:rPr kumimoji="1" lang="ja-JP" altLang="en-US" sz="4000" b="1" dirty="0"/>
              <a:t>　　　＝８</a:t>
            </a:r>
            <a:r>
              <a:rPr kumimoji="1" lang="en-US" altLang="ja-JP" sz="4000" b="1" dirty="0"/>
              <a:t>.</a:t>
            </a:r>
            <a:r>
              <a:rPr kumimoji="1" lang="ja-JP" altLang="en-US" sz="4000" b="1" dirty="0"/>
              <a:t>６</a:t>
            </a:r>
            <a:r>
              <a:rPr kumimoji="1" lang="en-US" altLang="ja-JP" sz="4000" b="1" dirty="0"/>
              <a:t>×</a:t>
            </a:r>
            <a:r>
              <a:rPr kumimoji="1" lang="ja-JP" altLang="en-US" sz="4000" b="1" dirty="0"/>
              <a:t>０</a:t>
            </a:r>
            <a:r>
              <a:rPr kumimoji="1" lang="en-US" altLang="ja-JP" sz="4000" b="1" dirty="0"/>
              <a:t>.</a:t>
            </a:r>
            <a:r>
              <a:rPr kumimoji="1" lang="ja-JP" altLang="en-US" sz="4000" b="1" dirty="0"/>
              <a:t>２</a:t>
            </a:r>
            <a:r>
              <a:rPr kumimoji="1" lang="en-US" altLang="ja-JP" sz="4000" b="1" dirty="0"/>
              <a:t>×</a:t>
            </a:r>
            <a:r>
              <a:rPr kumimoji="1" lang="ja-JP" altLang="en-US" sz="4000" b="1" dirty="0"/>
              <a:t>１５</a:t>
            </a:r>
            <a:endParaRPr kumimoji="1" lang="en-US" altLang="ja-JP" sz="4000" b="1" dirty="0"/>
          </a:p>
          <a:p>
            <a:r>
              <a:rPr lang="ja-JP" altLang="en-US" sz="4000" b="1" dirty="0"/>
              <a:t>　　　＝１</a:t>
            </a:r>
            <a:r>
              <a:rPr lang="en-US" altLang="ja-JP" sz="4000" b="1" dirty="0"/>
              <a:t>.</a:t>
            </a:r>
            <a:r>
              <a:rPr lang="ja-JP" altLang="en-US" sz="4000" b="1" dirty="0"/>
              <a:t>７２</a:t>
            </a:r>
            <a:r>
              <a:rPr lang="en-US" altLang="ja-JP" sz="4000" b="1" dirty="0"/>
              <a:t>×</a:t>
            </a:r>
            <a:r>
              <a:rPr lang="ja-JP" altLang="en-US" sz="4000" b="1" dirty="0"/>
              <a:t>１５</a:t>
            </a:r>
            <a:endParaRPr lang="en-US" altLang="ja-JP" sz="4000" b="1" dirty="0"/>
          </a:p>
          <a:p>
            <a:r>
              <a:rPr kumimoji="1" lang="ja-JP" altLang="en-US" sz="4000" b="1" dirty="0"/>
              <a:t>　　　＝２５</a:t>
            </a:r>
            <a:r>
              <a:rPr kumimoji="1" lang="en-US" altLang="ja-JP" sz="4000" b="1" dirty="0"/>
              <a:t>.</a:t>
            </a:r>
            <a:r>
              <a:rPr kumimoji="1" lang="ja-JP" altLang="en-US" sz="4000" b="1" dirty="0"/>
              <a:t>８</a:t>
            </a:r>
            <a:endParaRPr kumimoji="1" lang="en-US" altLang="ja-JP" sz="4000" b="1" dirty="0"/>
          </a:p>
        </p:txBody>
      </p:sp>
    </p:spTree>
    <p:extLst>
      <p:ext uri="{BB962C8B-B14F-4D97-AF65-F5344CB8AC3E}">
        <p14:creationId xmlns:p14="http://schemas.microsoft.com/office/powerpoint/2010/main" val="369573442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BE2B802-DC57-437E-BD11-A01CD6C50240}"/>
              </a:ext>
            </a:extLst>
          </p:cNvPr>
          <p:cNvSpPr txBox="1"/>
          <p:nvPr/>
        </p:nvSpPr>
        <p:spPr>
          <a:xfrm>
            <a:off x="601884" y="534816"/>
            <a:ext cx="41668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b="1" dirty="0"/>
              <a:t>問６</a:t>
            </a:r>
            <a:r>
              <a:rPr kumimoji="1" lang="en-US" altLang="ja-JP" sz="4800" b="1" dirty="0"/>
              <a:t>-</a:t>
            </a:r>
            <a:r>
              <a:rPr lang="ja-JP" altLang="en-US" sz="4800" b="1" dirty="0"/>
              <a:t>１</a:t>
            </a:r>
            <a:endParaRPr kumimoji="1" lang="en-US" altLang="ja-JP" sz="4800" b="1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3D3C3A0-FD0C-4D9D-BB92-E5D1C0B735FB}"/>
              </a:ext>
            </a:extLst>
          </p:cNvPr>
          <p:cNvSpPr txBox="1"/>
          <p:nvPr/>
        </p:nvSpPr>
        <p:spPr>
          <a:xfrm>
            <a:off x="140825" y="1261348"/>
            <a:ext cx="11910348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600" b="1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光合成</a:t>
            </a:r>
            <a:endParaRPr kumimoji="1" lang="ja-JP" altLang="en-US" sz="16600" b="1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E54DEF9-C4D3-4028-B69E-2C2BB9CDDB36}"/>
              </a:ext>
            </a:extLst>
          </p:cNvPr>
          <p:cNvSpPr txBox="1"/>
          <p:nvPr/>
        </p:nvSpPr>
        <p:spPr>
          <a:xfrm>
            <a:off x="601884" y="4211505"/>
            <a:ext cx="1244763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00" b="1" dirty="0"/>
              <a:t>反応式</a:t>
            </a:r>
            <a:r>
              <a:rPr lang="ja-JP" altLang="en-US" sz="4000" b="1" dirty="0"/>
              <a:t>：</a:t>
            </a:r>
            <a:r>
              <a:rPr lang="en-US" altLang="ja-JP" sz="4000" b="1" dirty="0"/>
              <a:t>6CO</a:t>
            </a:r>
            <a:r>
              <a:rPr lang="ja-JP" altLang="en-US" sz="4000" b="1" dirty="0"/>
              <a:t>₂</a:t>
            </a:r>
            <a:r>
              <a:rPr lang="en-US" altLang="ja-JP" sz="4000" b="1" dirty="0"/>
              <a:t>(</a:t>
            </a:r>
            <a:r>
              <a:rPr lang="ja-JP" altLang="en-US" sz="4000" b="1" dirty="0"/>
              <a:t>二酸化炭素</a:t>
            </a:r>
            <a:r>
              <a:rPr lang="en-US" altLang="ja-JP" sz="4000" b="1" dirty="0"/>
              <a:t>)</a:t>
            </a:r>
            <a:r>
              <a:rPr lang="ja-JP" altLang="en-US" sz="4000" b="1" dirty="0"/>
              <a:t>＋</a:t>
            </a:r>
            <a:r>
              <a:rPr lang="en-US" altLang="ja-JP" sz="4000" b="1" dirty="0"/>
              <a:t>12H</a:t>
            </a:r>
            <a:r>
              <a:rPr lang="ja-JP" altLang="en-US" sz="4000" b="1" dirty="0"/>
              <a:t>₂</a:t>
            </a:r>
            <a:r>
              <a:rPr lang="en-US" altLang="ja-JP" sz="4000" b="1" dirty="0"/>
              <a:t>O(</a:t>
            </a:r>
            <a:r>
              <a:rPr lang="ja-JP" altLang="en-US" sz="4000" b="1" dirty="0"/>
              <a:t>水</a:t>
            </a:r>
            <a:r>
              <a:rPr lang="en-US" altLang="ja-JP" sz="4000" b="1" dirty="0"/>
              <a:t>)</a:t>
            </a:r>
            <a:r>
              <a:rPr lang="ja-JP" altLang="en-US" sz="4000" b="1" dirty="0"/>
              <a:t> </a:t>
            </a:r>
            <a:endParaRPr lang="en-US" altLang="ja-JP" sz="4000" b="1" dirty="0"/>
          </a:p>
          <a:p>
            <a:r>
              <a:rPr lang="ja-JP" altLang="en-US" sz="4000" b="1" dirty="0"/>
              <a:t>　　　→ </a:t>
            </a:r>
            <a:r>
              <a:rPr lang="en-US" altLang="ja-JP" sz="4000" b="1" dirty="0"/>
              <a:t>C</a:t>
            </a:r>
            <a:r>
              <a:rPr lang="ja-JP" altLang="en-US" sz="4000" b="1" dirty="0"/>
              <a:t>₆</a:t>
            </a:r>
            <a:r>
              <a:rPr lang="en-US" altLang="ja-JP" sz="4000" b="1" dirty="0"/>
              <a:t>H</a:t>
            </a:r>
            <a:r>
              <a:rPr lang="ja-JP" altLang="en-US" sz="4000" b="1" dirty="0"/>
              <a:t>₁₂</a:t>
            </a:r>
            <a:r>
              <a:rPr lang="en-US" altLang="ja-JP" sz="4000" b="1" dirty="0"/>
              <a:t>O</a:t>
            </a:r>
            <a:r>
              <a:rPr lang="ja-JP" altLang="en-US" sz="4000" b="1" dirty="0"/>
              <a:t>₆</a:t>
            </a:r>
            <a:r>
              <a:rPr lang="en-US" altLang="ja-JP" sz="4000" b="1" dirty="0"/>
              <a:t>(</a:t>
            </a:r>
            <a:r>
              <a:rPr lang="ja-JP" altLang="en-US" sz="4000" b="1" dirty="0"/>
              <a:t>糖</a:t>
            </a:r>
            <a:r>
              <a:rPr lang="en-US" altLang="ja-JP" sz="4000" b="1" dirty="0"/>
              <a:t>)</a:t>
            </a:r>
            <a:r>
              <a:rPr lang="ja-JP" altLang="en-US" sz="4000" b="1" dirty="0"/>
              <a:t>＋</a:t>
            </a:r>
            <a:r>
              <a:rPr lang="en-US" altLang="ja-JP" sz="4000" b="1" dirty="0"/>
              <a:t>6O</a:t>
            </a:r>
            <a:r>
              <a:rPr lang="ja-JP" altLang="en-US" sz="4000" b="1" dirty="0"/>
              <a:t>₂</a:t>
            </a:r>
            <a:r>
              <a:rPr lang="en-US" altLang="ja-JP" sz="4000" b="1" dirty="0"/>
              <a:t>(</a:t>
            </a:r>
            <a:r>
              <a:rPr lang="ja-JP" altLang="en-US" sz="4000" b="1" dirty="0"/>
              <a:t>酸素</a:t>
            </a:r>
            <a:r>
              <a:rPr lang="en-US" altLang="ja-JP" sz="4000" b="1" dirty="0"/>
              <a:t>)</a:t>
            </a:r>
            <a:r>
              <a:rPr lang="ja-JP" altLang="en-US" sz="4000" b="1" dirty="0"/>
              <a:t>＋</a:t>
            </a:r>
            <a:r>
              <a:rPr lang="en-US" altLang="ja-JP" sz="4000" b="1" dirty="0"/>
              <a:t>6H</a:t>
            </a:r>
            <a:r>
              <a:rPr lang="ja-JP" altLang="en-US" sz="4000" b="1" dirty="0"/>
              <a:t>₂</a:t>
            </a:r>
            <a:r>
              <a:rPr lang="en-US" altLang="ja-JP" sz="4000" b="1" dirty="0"/>
              <a:t>O(</a:t>
            </a:r>
            <a:r>
              <a:rPr lang="ja-JP" altLang="en-US" sz="4000" b="1" dirty="0"/>
              <a:t>水</a:t>
            </a:r>
            <a:r>
              <a:rPr lang="en-US" altLang="ja-JP" sz="4000" b="1" dirty="0"/>
              <a:t>)</a:t>
            </a:r>
          </a:p>
          <a:p>
            <a:r>
              <a:rPr lang="ja-JP" altLang="en-US" sz="4800" b="1" dirty="0"/>
              <a:t>関連</a:t>
            </a:r>
            <a:r>
              <a:rPr kumimoji="1" lang="ja-JP" altLang="en-US" sz="4000" b="1" dirty="0"/>
              <a:t>：</a:t>
            </a:r>
            <a:r>
              <a:rPr lang="ja-JP" altLang="en-US" sz="4400" b="1" dirty="0"/>
              <a:t>デンプン　葉緑体　</a:t>
            </a:r>
            <a:r>
              <a:rPr lang="ja-JP" altLang="en-US" sz="4000" b="1" dirty="0"/>
              <a:t>　</a:t>
            </a:r>
            <a:endParaRPr kumimoji="1" lang="en-US" altLang="ja-JP" sz="4000" b="1" dirty="0"/>
          </a:p>
        </p:txBody>
      </p:sp>
    </p:spTree>
    <p:extLst>
      <p:ext uri="{BB962C8B-B14F-4D97-AF65-F5344CB8AC3E}">
        <p14:creationId xmlns:p14="http://schemas.microsoft.com/office/powerpoint/2010/main" val="111397861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BE2B802-DC57-437E-BD11-A01CD6C50240}"/>
              </a:ext>
            </a:extLst>
          </p:cNvPr>
          <p:cNvSpPr txBox="1"/>
          <p:nvPr/>
        </p:nvSpPr>
        <p:spPr>
          <a:xfrm>
            <a:off x="601884" y="534816"/>
            <a:ext cx="41668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b="1" dirty="0"/>
              <a:t>問６</a:t>
            </a:r>
            <a:r>
              <a:rPr kumimoji="1" lang="en-US" altLang="ja-JP" sz="4800" b="1" dirty="0"/>
              <a:t>-</a:t>
            </a:r>
            <a:r>
              <a:rPr kumimoji="1" lang="ja-JP" altLang="en-US" sz="4800" b="1" dirty="0"/>
              <a:t>２</a:t>
            </a:r>
            <a:endParaRPr kumimoji="1" lang="en-US" altLang="ja-JP" sz="4800" b="1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3D3C3A0-FD0C-4D9D-BB92-E5D1C0B735FB}"/>
              </a:ext>
            </a:extLst>
          </p:cNvPr>
          <p:cNvSpPr txBox="1"/>
          <p:nvPr/>
        </p:nvSpPr>
        <p:spPr>
          <a:xfrm>
            <a:off x="140825" y="1261348"/>
            <a:ext cx="11910348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600" b="1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葉緑体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E54DEF9-C4D3-4028-B69E-2C2BB9CDDB36}"/>
              </a:ext>
            </a:extLst>
          </p:cNvPr>
          <p:cNvSpPr txBox="1"/>
          <p:nvPr/>
        </p:nvSpPr>
        <p:spPr>
          <a:xfrm>
            <a:off x="601884" y="4211505"/>
            <a:ext cx="1244763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00" b="1" dirty="0"/>
              <a:t>概要</a:t>
            </a:r>
            <a:r>
              <a:rPr lang="ja-JP" altLang="en-US" sz="4000" b="1" dirty="0"/>
              <a:t>：植物に含まれる光合成を行う細胞小器官 </a:t>
            </a:r>
            <a:endParaRPr lang="en-US" altLang="ja-JP" sz="4000" b="1" dirty="0"/>
          </a:p>
          <a:p>
            <a:r>
              <a:rPr lang="ja-JP" altLang="en-US" sz="4800" b="1" dirty="0"/>
              <a:t>　　</a:t>
            </a:r>
            <a:r>
              <a:rPr lang="ja-JP" altLang="en-US" sz="4400" b="1" dirty="0"/>
              <a:t>　クロロプラストとも呼ばれる</a:t>
            </a:r>
            <a:endParaRPr lang="en-US" altLang="ja-JP" sz="4800" b="1" dirty="0"/>
          </a:p>
          <a:p>
            <a:r>
              <a:rPr lang="ja-JP" altLang="en-US" sz="4800" b="1" dirty="0"/>
              <a:t>関連</a:t>
            </a:r>
            <a:r>
              <a:rPr kumimoji="1" lang="ja-JP" altLang="en-US" sz="4000" b="1" dirty="0"/>
              <a:t>：</a:t>
            </a:r>
            <a:r>
              <a:rPr kumimoji="1" lang="ja-JP" altLang="en-US" sz="4400" b="1" dirty="0"/>
              <a:t>光合成　クロロフィル</a:t>
            </a:r>
            <a:r>
              <a:rPr kumimoji="1" lang="en-US" altLang="ja-JP" sz="4400" b="1" dirty="0"/>
              <a:t>(</a:t>
            </a:r>
            <a:r>
              <a:rPr kumimoji="1" lang="ja-JP" altLang="en-US" sz="4400" b="1" dirty="0"/>
              <a:t>葉緑素</a:t>
            </a:r>
            <a:r>
              <a:rPr kumimoji="1" lang="en-US" altLang="ja-JP" sz="4400" b="1" dirty="0"/>
              <a:t>)</a:t>
            </a:r>
            <a:r>
              <a:rPr lang="ja-JP" altLang="en-US" sz="4400" b="1" dirty="0"/>
              <a:t>　</a:t>
            </a:r>
            <a:r>
              <a:rPr lang="ja-JP" altLang="en-US" sz="4000" b="1" dirty="0"/>
              <a:t>　</a:t>
            </a:r>
            <a:endParaRPr kumimoji="1" lang="en-US" altLang="ja-JP" sz="4000" b="1" dirty="0"/>
          </a:p>
        </p:txBody>
      </p:sp>
    </p:spTree>
    <p:extLst>
      <p:ext uri="{BB962C8B-B14F-4D97-AF65-F5344CB8AC3E}">
        <p14:creationId xmlns:p14="http://schemas.microsoft.com/office/powerpoint/2010/main" val="361677150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BE2B802-DC57-437E-BD11-A01CD6C50240}"/>
              </a:ext>
            </a:extLst>
          </p:cNvPr>
          <p:cNvSpPr txBox="1"/>
          <p:nvPr/>
        </p:nvSpPr>
        <p:spPr>
          <a:xfrm>
            <a:off x="601884" y="534816"/>
            <a:ext cx="41668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b="1" dirty="0"/>
              <a:t>問６</a:t>
            </a:r>
            <a:r>
              <a:rPr kumimoji="1" lang="en-US" altLang="ja-JP" sz="4800" b="1" dirty="0"/>
              <a:t>-</a:t>
            </a:r>
            <a:r>
              <a:rPr lang="ja-JP" altLang="en-US" sz="4800" b="1" dirty="0"/>
              <a:t>３</a:t>
            </a:r>
            <a:endParaRPr kumimoji="1" lang="en-US" altLang="ja-JP" sz="4800" b="1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3D3C3A0-FD0C-4D9D-BB92-E5D1C0B735FB}"/>
              </a:ext>
            </a:extLst>
          </p:cNvPr>
          <p:cNvSpPr txBox="1"/>
          <p:nvPr/>
        </p:nvSpPr>
        <p:spPr>
          <a:xfrm>
            <a:off x="140825" y="1261348"/>
            <a:ext cx="11910348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600" b="1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万有引力</a:t>
            </a:r>
            <a:endParaRPr kumimoji="1" lang="ja-JP" altLang="en-US" sz="16600" b="1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E54DEF9-C4D3-4028-B69E-2C2BB9CDDB36}"/>
              </a:ext>
            </a:extLst>
          </p:cNvPr>
          <p:cNvSpPr txBox="1"/>
          <p:nvPr/>
        </p:nvSpPr>
        <p:spPr>
          <a:xfrm>
            <a:off x="601884" y="4211505"/>
            <a:ext cx="1244763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00" b="1" dirty="0"/>
              <a:t>概要</a:t>
            </a:r>
            <a:r>
              <a:rPr lang="ja-JP" altLang="en-US" sz="4000" b="1" dirty="0"/>
              <a:t>：全ての物体は互いに引き寄せあっている</a:t>
            </a:r>
            <a:endParaRPr lang="en-US" altLang="ja-JP" sz="4000" b="1" dirty="0"/>
          </a:p>
          <a:p>
            <a:r>
              <a:rPr lang="ja-JP" altLang="en-US" sz="4800" b="1" dirty="0"/>
              <a:t>　　</a:t>
            </a:r>
            <a:r>
              <a:rPr lang="ja-JP" altLang="en-US" sz="4000" b="1" dirty="0"/>
              <a:t>　とする法則。</a:t>
            </a:r>
            <a:endParaRPr lang="en-US" altLang="ja-JP" sz="4800" b="1" dirty="0"/>
          </a:p>
          <a:p>
            <a:r>
              <a:rPr lang="ja-JP" altLang="en-US" sz="4800" b="1" dirty="0"/>
              <a:t>関連</a:t>
            </a:r>
            <a:r>
              <a:rPr kumimoji="1" lang="ja-JP" altLang="en-US" sz="4000" b="1" dirty="0"/>
              <a:t>：アイザック・</a:t>
            </a:r>
            <a:r>
              <a:rPr lang="ja-JP" altLang="en-US" sz="4400" b="1" dirty="0"/>
              <a:t>ニュートン</a:t>
            </a:r>
            <a:r>
              <a:rPr kumimoji="1" lang="ja-JP" altLang="en-US" sz="4400" b="1" dirty="0"/>
              <a:t>　</a:t>
            </a:r>
            <a:r>
              <a:rPr lang="ja-JP" altLang="en-US" sz="4400" b="1" dirty="0"/>
              <a:t>　</a:t>
            </a:r>
            <a:r>
              <a:rPr lang="ja-JP" altLang="en-US" sz="4000" b="1" dirty="0"/>
              <a:t>　</a:t>
            </a:r>
            <a:endParaRPr kumimoji="1" lang="en-US" altLang="ja-JP" sz="4000" b="1" dirty="0"/>
          </a:p>
        </p:txBody>
      </p:sp>
    </p:spTree>
    <p:extLst>
      <p:ext uri="{BB962C8B-B14F-4D97-AF65-F5344CB8AC3E}">
        <p14:creationId xmlns:p14="http://schemas.microsoft.com/office/powerpoint/2010/main" val="255213609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BE2B802-DC57-437E-BD11-A01CD6C50240}"/>
              </a:ext>
            </a:extLst>
          </p:cNvPr>
          <p:cNvSpPr txBox="1"/>
          <p:nvPr/>
        </p:nvSpPr>
        <p:spPr>
          <a:xfrm>
            <a:off x="601884" y="534816"/>
            <a:ext cx="41668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b="1" dirty="0"/>
              <a:t>問６</a:t>
            </a:r>
            <a:r>
              <a:rPr kumimoji="1" lang="en-US" altLang="ja-JP" sz="4800" b="1" dirty="0"/>
              <a:t>-</a:t>
            </a:r>
            <a:r>
              <a:rPr kumimoji="1" lang="ja-JP" altLang="en-US" sz="4800" b="1" dirty="0"/>
              <a:t>４</a:t>
            </a:r>
            <a:endParaRPr kumimoji="1" lang="en-US" altLang="ja-JP" sz="4800" b="1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3D3C3A0-FD0C-4D9D-BB92-E5D1C0B735FB}"/>
              </a:ext>
            </a:extLst>
          </p:cNvPr>
          <p:cNvSpPr txBox="1"/>
          <p:nvPr/>
        </p:nvSpPr>
        <p:spPr>
          <a:xfrm>
            <a:off x="140825" y="1261348"/>
            <a:ext cx="11910348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6600" b="1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N</a:t>
            </a:r>
            <a:r>
              <a:rPr lang="ja-JP" altLang="en-US" sz="16600" b="1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 </a:t>
            </a:r>
            <a:r>
              <a:rPr lang="en-US" altLang="ja-JP" sz="16600" b="1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(</a:t>
            </a:r>
            <a:r>
              <a:rPr lang="ja-JP" altLang="en-US" sz="16600" b="1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ニュートン</a:t>
            </a:r>
            <a:r>
              <a:rPr lang="en-US" altLang="ja-JP" sz="16600" b="1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)</a:t>
            </a:r>
            <a:endParaRPr kumimoji="1" lang="ja-JP" altLang="en-US" sz="16600" b="1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E54DEF9-C4D3-4028-B69E-2C2BB9CDDB36}"/>
              </a:ext>
            </a:extLst>
          </p:cNvPr>
          <p:cNvSpPr txBox="1"/>
          <p:nvPr/>
        </p:nvSpPr>
        <p:spPr>
          <a:xfrm>
            <a:off x="601884" y="4211505"/>
            <a:ext cx="1244763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00" b="1" dirty="0"/>
              <a:t>概要</a:t>
            </a:r>
            <a:r>
              <a:rPr lang="ja-JP" altLang="en-US" sz="4000" b="1" dirty="0"/>
              <a:t>：</a:t>
            </a:r>
            <a:r>
              <a:rPr lang="en-US" altLang="ja-JP" sz="4000" b="1" dirty="0"/>
              <a:t>1</a:t>
            </a:r>
            <a:r>
              <a:rPr lang="ja-JP" altLang="en-US" sz="4000" b="1" dirty="0"/>
              <a:t>㎏の物質に</a:t>
            </a:r>
            <a:r>
              <a:rPr lang="en-US" altLang="ja-JP" sz="4000" b="1" dirty="0"/>
              <a:t>1m/s²</a:t>
            </a:r>
            <a:r>
              <a:rPr lang="ja-JP" altLang="en-US" sz="4000" b="1" dirty="0"/>
              <a:t>の加速度を生じさせる</a:t>
            </a:r>
            <a:endParaRPr lang="en-US" altLang="ja-JP" sz="4000" b="1" dirty="0"/>
          </a:p>
          <a:p>
            <a:r>
              <a:rPr lang="ja-JP" altLang="en-US" sz="4800" b="1" dirty="0"/>
              <a:t>　　</a:t>
            </a:r>
            <a:r>
              <a:rPr lang="ja-JP" altLang="en-US" sz="4000" b="1" dirty="0"/>
              <a:t>　力のこと</a:t>
            </a:r>
            <a:endParaRPr lang="en-US" altLang="ja-JP" sz="4800" b="1" dirty="0"/>
          </a:p>
          <a:p>
            <a:r>
              <a:rPr lang="ja-JP" altLang="en-US" sz="4800" b="1" dirty="0"/>
              <a:t>関連</a:t>
            </a:r>
            <a:r>
              <a:rPr kumimoji="1" lang="ja-JP" altLang="en-US" sz="4000" b="1" dirty="0"/>
              <a:t>：アイザック・</a:t>
            </a:r>
            <a:r>
              <a:rPr lang="ja-JP" altLang="en-US" sz="4400" b="1" dirty="0"/>
              <a:t>ニュートン</a:t>
            </a:r>
            <a:r>
              <a:rPr kumimoji="1" lang="ja-JP" altLang="en-US" sz="4400" b="1" dirty="0"/>
              <a:t>　</a:t>
            </a:r>
            <a:r>
              <a:rPr lang="ja-JP" altLang="en-US" sz="4400" b="1" dirty="0"/>
              <a:t>　</a:t>
            </a:r>
            <a:r>
              <a:rPr lang="ja-JP" altLang="en-US" sz="4000" b="1" dirty="0"/>
              <a:t>　</a:t>
            </a:r>
            <a:endParaRPr kumimoji="1" lang="en-US" altLang="ja-JP" sz="4000" b="1" dirty="0"/>
          </a:p>
        </p:txBody>
      </p:sp>
    </p:spTree>
    <p:extLst>
      <p:ext uri="{BB962C8B-B14F-4D97-AF65-F5344CB8AC3E}">
        <p14:creationId xmlns:p14="http://schemas.microsoft.com/office/powerpoint/2010/main" val="136738416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BE2B802-DC57-437E-BD11-A01CD6C50240}"/>
              </a:ext>
            </a:extLst>
          </p:cNvPr>
          <p:cNvSpPr txBox="1"/>
          <p:nvPr/>
        </p:nvSpPr>
        <p:spPr>
          <a:xfrm>
            <a:off x="601884" y="534816"/>
            <a:ext cx="41668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b="1" dirty="0"/>
              <a:t>問６</a:t>
            </a:r>
            <a:r>
              <a:rPr kumimoji="1" lang="en-US" altLang="ja-JP" sz="4800" b="1" dirty="0"/>
              <a:t>-</a:t>
            </a:r>
            <a:r>
              <a:rPr lang="ja-JP" altLang="en-US" sz="4800" b="1" dirty="0"/>
              <a:t>５</a:t>
            </a:r>
            <a:endParaRPr kumimoji="1" lang="en-US" altLang="ja-JP" sz="4800" b="1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3D3C3A0-FD0C-4D9D-BB92-E5D1C0B735FB}"/>
              </a:ext>
            </a:extLst>
          </p:cNvPr>
          <p:cNvSpPr txBox="1"/>
          <p:nvPr/>
        </p:nvSpPr>
        <p:spPr>
          <a:xfrm>
            <a:off x="140826" y="1600054"/>
            <a:ext cx="11910348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3000" b="1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富士山 </a:t>
            </a:r>
            <a:r>
              <a:rPr kumimoji="1" lang="en-US" altLang="ja-JP" sz="13000" b="1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3776m</a:t>
            </a:r>
            <a:endParaRPr kumimoji="1" lang="ja-JP" altLang="en-US" sz="13000" b="1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E54DEF9-C4D3-4028-B69E-2C2BB9CDDB36}"/>
              </a:ext>
            </a:extLst>
          </p:cNvPr>
          <p:cNvSpPr txBox="1"/>
          <p:nvPr/>
        </p:nvSpPr>
        <p:spPr>
          <a:xfrm>
            <a:off x="601884" y="4211505"/>
            <a:ext cx="1244763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00" b="1" dirty="0"/>
              <a:t>概要</a:t>
            </a:r>
            <a:r>
              <a:rPr lang="ja-JP" altLang="en-US" sz="4000" b="1" dirty="0"/>
              <a:t>：日本で一番高い山</a:t>
            </a:r>
            <a:endParaRPr lang="en-US" altLang="ja-JP" sz="4000" b="1" dirty="0"/>
          </a:p>
          <a:p>
            <a:r>
              <a:rPr lang="ja-JP" altLang="en-US" sz="4800" b="1" dirty="0"/>
              <a:t>　　</a:t>
            </a:r>
            <a:r>
              <a:rPr lang="ja-JP" altLang="en-US" sz="4000" b="1" dirty="0"/>
              <a:t>　ちなみに二番目は北岳</a:t>
            </a:r>
            <a:r>
              <a:rPr lang="en-US" altLang="ja-JP" sz="4000" b="1" dirty="0"/>
              <a:t>(</a:t>
            </a:r>
            <a:r>
              <a:rPr lang="ja-JP" altLang="en-US" sz="4000" b="1" dirty="0"/>
              <a:t>きただけ</a:t>
            </a:r>
            <a:r>
              <a:rPr lang="en-US" altLang="ja-JP" sz="4000" b="1" dirty="0"/>
              <a:t>)</a:t>
            </a:r>
            <a:r>
              <a:rPr lang="ja-JP" altLang="en-US" sz="4000" b="1" dirty="0"/>
              <a:t> 山梨県</a:t>
            </a:r>
            <a:endParaRPr lang="en-US" altLang="ja-JP" sz="4800" b="1" dirty="0"/>
          </a:p>
          <a:p>
            <a:r>
              <a:rPr lang="ja-JP" altLang="en-US" sz="4800" b="1" dirty="0"/>
              <a:t>関連</a:t>
            </a:r>
            <a:r>
              <a:rPr kumimoji="1" lang="ja-JP" altLang="en-US" sz="4000" b="1" dirty="0"/>
              <a:t>：日本には</a:t>
            </a:r>
            <a:r>
              <a:rPr kumimoji="1" lang="en-US" altLang="ja-JP" sz="4000" b="1" dirty="0"/>
              <a:t>3000m</a:t>
            </a:r>
            <a:r>
              <a:rPr kumimoji="1" lang="ja-JP" altLang="en-US" sz="4000" b="1" dirty="0"/>
              <a:t>級の山が</a:t>
            </a:r>
            <a:r>
              <a:rPr kumimoji="1" lang="en-US" altLang="ja-JP" sz="4000" b="1" dirty="0"/>
              <a:t>23</a:t>
            </a:r>
            <a:r>
              <a:rPr lang="ja-JP" altLang="en-US" sz="4000" b="1" dirty="0"/>
              <a:t>座</a:t>
            </a:r>
            <a:r>
              <a:rPr kumimoji="1" lang="ja-JP" altLang="en-US" sz="4000" b="1" dirty="0"/>
              <a:t>ある</a:t>
            </a:r>
            <a:endParaRPr kumimoji="1" lang="en-US" altLang="ja-JP" sz="4000" b="1" dirty="0"/>
          </a:p>
        </p:txBody>
      </p:sp>
    </p:spTree>
    <p:extLst>
      <p:ext uri="{BB962C8B-B14F-4D97-AF65-F5344CB8AC3E}">
        <p14:creationId xmlns:p14="http://schemas.microsoft.com/office/powerpoint/2010/main" val="229941133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6A41CB08-8037-435E-B37E-5D7F8B5040EF}"/>
              </a:ext>
            </a:extLst>
          </p:cNvPr>
          <p:cNvSpPr txBox="1"/>
          <p:nvPr/>
        </p:nvSpPr>
        <p:spPr>
          <a:xfrm>
            <a:off x="765169" y="4506753"/>
            <a:ext cx="1244763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00" b="1" dirty="0"/>
              <a:t>　　</a:t>
            </a:r>
            <a:r>
              <a:rPr lang="ja-JP" altLang="en-US" sz="4000" b="1" dirty="0"/>
              <a:t>　</a:t>
            </a:r>
            <a:r>
              <a:rPr lang="en-US" altLang="ja-JP" sz="4400" b="1" u="sng" dirty="0"/>
              <a:t>16</a:t>
            </a:r>
            <a:r>
              <a:rPr lang="ja-JP" altLang="en-US" sz="4400" b="1" u="sng" dirty="0"/>
              <a:t>＋</a:t>
            </a:r>
            <a:r>
              <a:rPr lang="en-US" altLang="ja-JP" sz="4400" b="1" u="sng" dirty="0"/>
              <a:t>0.02x</a:t>
            </a:r>
            <a:endParaRPr lang="en-US" altLang="ja-JP" sz="4000" b="1" u="sng" dirty="0"/>
          </a:p>
          <a:p>
            <a:r>
              <a:rPr lang="ja-JP" altLang="en-US" sz="4800" b="1" dirty="0"/>
              <a:t>　　</a:t>
            </a:r>
            <a:r>
              <a:rPr lang="ja-JP" altLang="en-US" sz="4000" b="1" dirty="0"/>
              <a:t>　   </a:t>
            </a:r>
            <a:r>
              <a:rPr lang="en-US" altLang="ja-JP" sz="4400" b="1" dirty="0"/>
              <a:t>200</a:t>
            </a:r>
            <a:r>
              <a:rPr lang="ja-JP" altLang="en-US" sz="4400" b="1" dirty="0"/>
              <a:t>＋</a:t>
            </a:r>
            <a:r>
              <a:rPr lang="en-US" altLang="ja-JP" sz="4400" b="1" dirty="0"/>
              <a:t>x</a:t>
            </a:r>
            <a:endParaRPr lang="en-US" altLang="ja-JP" sz="4800" b="1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BE2B802-DC57-437E-BD11-A01CD6C50240}"/>
              </a:ext>
            </a:extLst>
          </p:cNvPr>
          <p:cNvSpPr txBox="1"/>
          <p:nvPr/>
        </p:nvSpPr>
        <p:spPr>
          <a:xfrm>
            <a:off x="601884" y="534816"/>
            <a:ext cx="41668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b="1" dirty="0"/>
              <a:t>問７</a:t>
            </a:r>
            <a:r>
              <a:rPr kumimoji="1" lang="en-US" altLang="ja-JP" sz="4800" b="1" dirty="0"/>
              <a:t>-</a:t>
            </a:r>
            <a:r>
              <a:rPr kumimoji="1" lang="ja-JP" altLang="en-US" sz="4800" b="1" dirty="0"/>
              <a:t>１</a:t>
            </a:r>
            <a:endParaRPr kumimoji="1" lang="en-US" altLang="ja-JP" sz="4800" b="1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3D3C3A0-FD0C-4D9D-BB92-E5D1C0B735FB}"/>
              </a:ext>
            </a:extLst>
          </p:cNvPr>
          <p:cNvSpPr txBox="1"/>
          <p:nvPr/>
        </p:nvSpPr>
        <p:spPr>
          <a:xfrm>
            <a:off x="-1840371" y="1150211"/>
            <a:ext cx="931341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9600" b="1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４００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E54DEF9-C4D3-4028-B69E-2C2BB9CDDB36}"/>
              </a:ext>
            </a:extLst>
          </p:cNvPr>
          <p:cNvSpPr txBox="1"/>
          <p:nvPr/>
        </p:nvSpPr>
        <p:spPr>
          <a:xfrm>
            <a:off x="357697" y="2798747"/>
            <a:ext cx="1244763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00" b="1" dirty="0"/>
              <a:t>解法</a:t>
            </a:r>
            <a:r>
              <a:rPr lang="ja-JP" altLang="en-US" sz="4000" b="1" dirty="0"/>
              <a:t>：</a:t>
            </a:r>
            <a:r>
              <a:rPr lang="ja-JP" altLang="en-US" sz="4400" b="1" u="sng" dirty="0"/>
              <a:t>全体の食塩量</a:t>
            </a:r>
            <a:endParaRPr lang="en-US" altLang="ja-JP" sz="4000" b="1" u="sng" dirty="0"/>
          </a:p>
          <a:p>
            <a:r>
              <a:rPr lang="ja-JP" altLang="en-US" sz="4800" b="1" dirty="0"/>
              <a:t>　　</a:t>
            </a:r>
            <a:r>
              <a:rPr lang="ja-JP" altLang="en-US" sz="4000" b="1" dirty="0"/>
              <a:t>　</a:t>
            </a:r>
            <a:r>
              <a:rPr lang="ja-JP" altLang="en-US" sz="4400" b="1" dirty="0"/>
              <a:t>全体の食塩水</a:t>
            </a:r>
            <a:endParaRPr lang="en-US" altLang="ja-JP" sz="4800" b="1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25B0A73D-63D4-45E1-B93A-D0B322F50605}"/>
              </a:ext>
            </a:extLst>
          </p:cNvPr>
          <p:cNvSpPr txBox="1"/>
          <p:nvPr/>
        </p:nvSpPr>
        <p:spPr>
          <a:xfrm>
            <a:off x="5660934" y="4827128"/>
            <a:ext cx="33859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4000" b="1" dirty="0"/>
              <a:t>×100</a:t>
            </a:r>
            <a:r>
              <a:rPr kumimoji="1" lang="ja-JP" altLang="en-US" sz="4000" b="1" dirty="0"/>
              <a:t>＝</a:t>
            </a:r>
            <a:r>
              <a:rPr kumimoji="1" lang="en-US" altLang="ja-JP" sz="4000" b="1" dirty="0"/>
              <a:t>4(</a:t>
            </a:r>
            <a:r>
              <a:rPr kumimoji="1" lang="ja-JP" altLang="en-US" sz="4000" b="1" dirty="0"/>
              <a:t>％</a:t>
            </a:r>
            <a:r>
              <a:rPr kumimoji="1" lang="en-US" altLang="ja-JP" sz="4000" b="1" dirty="0"/>
              <a:t>)</a:t>
            </a:r>
            <a:endParaRPr kumimoji="1" lang="ja-JP" altLang="en-US" sz="4000" b="1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6A412C1-0970-46D0-AC22-35B609372599}"/>
              </a:ext>
            </a:extLst>
          </p:cNvPr>
          <p:cNvSpPr txBox="1"/>
          <p:nvPr/>
        </p:nvSpPr>
        <p:spPr>
          <a:xfrm>
            <a:off x="5660933" y="3133245"/>
            <a:ext cx="4038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4000" b="1" dirty="0"/>
              <a:t>×100</a:t>
            </a:r>
            <a:r>
              <a:rPr kumimoji="1" lang="ja-JP" altLang="en-US" sz="4000" b="1" dirty="0"/>
              <a:t>＝濃度</a:t>
            </a:r>
            <a:r>
              <a:rPr kumimoji="1" lang="en-US" altLang="ja-JP" sz="4000" b="1" dirty="0"/>
              <a:t>(</a:t>
            </a:r>
            <a:r>
              <a:rPr kumimoji="1" lang="ja-JP" altLang="en-US" sz="4000" b="1" dirty="0"/>
              <a:t>％</a:t>
            </a:r>
            <a:r>
              <a:rPr kumimoji="1" lang="en-US" altLang="ja-JP" sz="4000" b="1" dirty="0"/>
              <a:t>)</a:t>
            </a:r>
            <a:endParaRPr kumimoji="1" lang="ja-JP" altLang="en-US" sz="4000" b="1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89EAAD5-97A1-45EC-B45D-133EAA626279}"/>
              </a:ext>
            </a:extLst>
          </p:cNvPr>
          <p:cNvSpPr txBox="1"/>
          <p:nvPr/>
        </p:nvSpPr>
        <p:spPr>
          <a:xfrm>
            <a:off x="6661533" y="5992636"/>
            <a:ext cx="21974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4000" b="1" dirty="0"/>
              <a:t>x</a:t>
            </a:r>
            <a:r>
              <a:rPr kumimoji="1" lang="ja-JP" altLang="en-US" sz="4000" b="1" dirty="0"/>
              <a:t>＝</a:t>
            </a:r>
            <a:r>
              <a:rPr kumimoji="1" lang="en-US" altLang="ja-JP" sz="4000" b="1" dirty="0"/>
              <a:t>400</a:t>
            </a:r>
            <a:endParaRPr kumimoji="1" lang="ja-JP" alt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41293843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BE2B802-DC57-437E-BD11-A01CD6C50240}"/>
              </a:ext>
            </a:extLst>
          </p:cNvPr>
          <p:cNvSpPr txBox="1"/>
          <p:nvPr/>
        </p:nvSpPr>
        <p:spPr>
          <a:xfrm>
            <a:off x="601884" y="534816"/>
            <a:ext cx="41668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b="1" dirty="0"/>
              <a:t>問１</a:t>
            </a:r>
            <a:r>
              <a:rPr kumimoji="1" lang="en-US" altLang="ja-JP" sz="4800" b="1" dirty="0"/>
              <a:t>-</a:t>
            </a:r>
            <a:r>
              <a:rPr lang="ja-JP" altLang="en-US" sz="4800" b="1" dirty="0"/>
              <a:t>２</a:t>
            </a:r>
            <a:endParaRPr kumimoji="1" lang="en-US" altLang="ja-JP" sz="4800" b="1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3D3C3A0-FD0C-4D9D-BB92-E5D1C0B735FB}"/>
              </a:ext>
            </a:extLst>
          </p:cNvPr>
          <p:cNvSpPr txBox="1"/>
          <p:nvPr/>
        </p:nvSpPr>
        <p:spPr>
          <a:xfrm>
            <a:off x="140826" y="1471910"/>
            <a:ext cx="11910348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44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留守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9B38B23-4910-4B59-B1F3-3652489E02A5}"/>
              </a:ext>
            </a:extLst>
          </p:cNvPr>
          <p:cNvSpPr txBox="1"/>
          <p:nvPr/>
        </p:nvSpPr>
        <p:spPr>
          <a:xfrm>
            <a:off x="2368952" y="1722703"/>
            <a:ext cx="74540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4000" b="1" dirty="0"/>
              <a:t>ル　　　　　　　ス</a:t>
            </a:r>
            <a:endParaRPr kumimoji="1" lang="ja-JP" alt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77837455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6A41CB08-8037-435E-B37E-5D7F8B5040EF}"/>
              </a:ext>
            </a:extLst>
          </p:cNvPr>
          <p:cNvSpPr txBox="1"/>
          <p:nvPr/>
        </p:nvSpPr>
        <p:spPr>
          <a:xfrm>
            <a:off x="765169" y="4506753"/>
            <a:ext cx="1244763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00" b="1" dirty="0"/>
              <a:t>　　</a:t>
            </a:r>
            <a:r>
              <a:rPr lang="ja-JP" altLang="en-US" sz="4000" b="1" dirty="0"/>
              <a:t>　</a:t>
            </a:r>
            <a:r>
              <a:rPr lang="en-US" altLang="ja-JP" sz="4400" b="1" u="sng" dirty="0"/>
              <a:t>12</a:t>
            </a:r>
            <a:r>
              <a:rPr lang="ja-JP" altLang="en-US" sz="4400" b="1" u="sng" dirty="0"/>
              <a:t>＋</a:t>
            </a:r>
            <a:r>
              <a:rPr lang="en-US" altLang="ja-JP" sz="4400" b="1" u="sng" dirty="0"/>
              <a:t>0.02x</a:t>
            </a:r>
            <a:endParaRPr lang="en-US" altLang="ja-JP" sz="4000" b="1" u="sng" dirty="0"/>
          </a:p>
          <a:p>
            <a:r>
              <a:rPr lang="ja-JP" altLang="en-US" sz="4800" b="1" dirty="0"/>
              <a:t>　　</a:t>
            </a:r>
            <a:r>
              <a:rPr lang="ja-JP" altLang="en-US" sz="4000" b="1" dirty="0"/>
              <a:t>　   </a:t>
            </a:r>
            <a:r>
              <a:rPr lang="en-US" altLang="ja-JP" sz="4400" b="1" dirty="0"/>
              <a:t>200</a:t>
            </a:r>
            <a:r>
              <a:rPr lang="ja-JP" altLang="en-US" sz="4400" b="1" dirty="0"/>
              <a:t>＋</a:t>
            </a:r>
            <a:r>
              <a:rPr lang="en-US" altLang="ja-JP" sz="4400" b="1" dirty="0"/>
              <a:t>x</a:t>
            </a:r>
            <a:endParaRPr lang="en-US" altLang="ja-JP" sz="4800" b="1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BE2B802-DC57-437E-BD11-A01CD6C50240}"/>
              </a:ext>
            </a:extLst>
          </p:cNvPr>
          <p:cNvSpPr txBox="1"/>
          <p:nvPr/>
        </p:nvSpPr>
        <p:spPr>
          <a:xfrm>
            <a:off x="601884" y="534816"/>
            <a:ext cx="41668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b="1" dirty="0"/>
              <a:t>問７</a:t>
            </a:r>
            <a:r>
              <a:rPr kumimoji="1" lang="en-US" altLang="ja-JP" sz="4800" b="1" dirty="0"/>
              <a:t>-</a:t>
            </a:r>
            <a:r>
              <a:rPr lang="ja-JP" altLang="en-US" sz="4800" b="1" dirty="0"/>
              <a:t>２</a:t>
            </a:r>
            <a:endParaRPr kumimoji="1" lang="en-US" altLang="ja-JP" sz="4800" b="1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3D3C3A0-FD0C-4D9D-BB92-E5D1C0B735FB}"/>
              </a:ext>
            </a:extLst>
          </p:cNvPr>
          <p:cNvSpPr txBox="1"/>
          <p:nvPr/>
        </p:nvSpPr>
        <p:spPr>
          <a:xfrm>
            <a:off x="-1840371" y="1150211"/>
            <a:ext cx="931341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9600" b="1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６</a:t>
            </a:r>
            <a:r>
              <a:rPr kumimoji="1" lang="ja-JP" altLang="en-US" sz="9600" b="1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００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E54DEF9-C4D3-4028-B69E-2C2BB9CDDB36}"/>
              </a:ext>
            </a:extLst>
          </p:cNvPr>
          <p:cNvSpPr txBox="1"/>
          <p:nvPr/>
        </p:nvSpPr>
        <p:spPr>
          <a:xfrm>
            <a:off x="357697" y="2798747"/>
            <a:ext cx="1244763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00" b="1" dirty="0"/>
              <a:t>解法</a:t>
            </a:r>
            <a:r>
              <a:rPr lang="ja-JP" altLang="en-US" sz="4000" b="1" dirty="0"/>
              <a:t>：</a:t>
            </a:r>
            <a:r>
              <a:rPr lang="ja-JP" altLang="en-US" sz="4400" b="1" u="sng" dirty="0"/>
              <a:t>全体の食塩量</a:t>
            </a:r>
            <a:endParaRPr lang="en-US" altLang="ja-JP" sz="4000" b="1" u="sng" dirty="0"/>
          </a:p>
          <a:p>
            <a:r>
              <a:rPr lang="ja-JP" altLang="en-US" sz="4800" b="1" dirty="0"/>
              <a:t>　　</a:t>
            </a:r>
            <a:r>
              <a:rPr lang="ja-JP" altLang="en-US" sz="4000" b="1" dirty="0"/>
              <a:t>　</a:t>
            </a:r>
            <a:r>
              <a:rPr lang="ja-JP" altLang="en-US" sz="4400" b="1" dirty="0"/>
              <a:t>全体の食塩水</a:t>
            </a:r>
            <a:endParaRPr lang="en-US" altLang="ja-JP" sz="4800" b="1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25B0A73D-63D4-45E1-B93A-D0B322F50605}"/>
              </a:ext>
            </a:extLst>
          </p:cNvPr>
          <p:cNvSpPr txBox="1"/>
          <p:nvPr/>
        </p:nvSpPr>
        <p:spPr>
          <a:xfrm>
            <a:off x="5660934" y="4827128"/>
            <a:ext cx="33859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4000" b="1" dirty="0"/>
              <a:t>×100</a:t>
            </a:r>
            <a:r>
              <a:rPr kumimoji="1" lang="ja-JP" altLang="en-US" sz="4000" b="1" dirty="0"/>
              <a:t>＝</a:t>
            </a:r>
            <a:r>
              <a:rPr lang="en-US" altLang="ja-JP" sz="4000" b="1" dirty="0"/>
              <a:t>3</a:t>
            </a:r>
            <a:r>
              <a:rPr kumimoji="1" lang="en-US" altLang="ja-JP" sz="4000" b="1" dirty="0"/>
              <a:t>(</a:t>
            </a:r>
            <a:r>
              <a:rPr kumimoji="1" lang="ja-JP" altLang="en-US" sz="4000" b="1" dirty="0"/>
              <a:t>％</a:t>
            </a:r>
            <a:r>
              <a:rPr kumimoji="1" lang="en-US" altLang="ja-JP" sz="4000" b="1" dirty="0"/>
              <a:t>)</a:t>
            </a:r>
            <a:endParaRPr kumimoji="1" lang="ja-JP" altLang="en-US" sz="4000" b="1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6A412C1-0970-46D0-AC22-35B609372599}"/>
              </a:ext>
            </a:extLst>
          </p:cNvPr>
          <p:cNvSpPr txBox="1"/>
          <p:nvPr/>
        </p:nvSpPr>
        <p:spPr>
          <a:xfrm>
            <a:off x="5660933" y="3133245"/>
            <a:ext cx="4038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4000" b="1" dirty="0"/>
              <a:t>×100</a:t>
            </a:r>
            <a:r>
              <a:rPr kumimoji="1" lang="ja-JP" altLang="en-US" sz="4000" b="1" dirty="0"/>
              <a:t>＝濃度</a:t>
            </a:r>
            <a:r>
              <a:rPr kumimoji="1" lang="en-US" altLang="ja-JP" sz="4000" b="1" dirty="0"/>
              <a:t>(</a:t>
            </a:r>
            <a:r>
              <a:rPr kumimoji="1" lang="ja-JP" altLang="en-US" sz="4000" b="1" dirty="0"/>
              <a:t>％</a:t>
            </a:r>
            <a:r>
              <a:rPr kumimoji="1" lang="en-US" altLang="ja-JP" sz="4000" b="1" dirty="0"/>
              <a:t>)</a:t>
            </a:r>
            <a:endParaRPr kumimoji="1" lang="ja-JP" altLang="en-US" sz="4000" b="1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89EAAD5-97A1-45EC-B45D-133EAA626279}"/>
              </a:ext>
            </a:extLst>
          </p:cNvPr>
          <p:cNvSpPr txBox="1"/>
          <p:nvPr/>
        </p:nvSpPr>
        <p:spPr>
          <a:xfrm>
            <a:off x="6661533" y="5992636"/>
            <a:ext cx="21974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4000" b="1" dirty="0"/>
              <a:t>x</a:t>
            </a:r>
            <a:r>
              <a:rPr kumimoji="1" lang="ja-JP" altLang="en-US" sz="4000" b="1" dirty="0"/>
              <a:t>＝</a:t>
            </a:r>
            <a:r>
              <a:rPr lang="en-US" altLang="ja-JP" sz="4000" b="1" dirty="0"/>
              <a:t>6</a:t>
            </a:r>
            <a:r>
              <a:rPr kumimoji="1" lang="en-US" altLang="ja-JP" sz="4000" b="1" dirty="0"/>
              <a:t>00</a:t>
            </a:r>
            <a:endParaRPr kumimoji="1" lang="ja-JP" alt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61634218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6A41CB08-8037-435E-B37E-5D7F8B5040EF}"/>
              </a:ext>
            </a:extLst>
          </p:cNvPr>
          <p:cNvSpPr txBox="1"/>
          <p:nvPr/>
        </p:nvSpPr>
        <p:spPr>
          <a:xfrm>
            <a:off x="765169" y="4498309"/>
            <a:ext cx="1244763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00" b="1" dirty="0"/>
              <a:t>　　</a:t>
            </a:r>
            <a:r>
              <a:rPr lang="ja-JP" altLang="en-US" sz="4000" b="1" dirty="0"/>
              <a:t>　</a:t>
            </a:r>
            <a:r>
              <a:rPr lang="en-US" altLang="ja-JP" sz="4400" b="1" u="sng" dirty="0"/>
              <a:t>12</a:t>
            </a:r>
            <a:r>
              <a:rPr lang="ja-JP" altLang="en-US" sz="4400" b="1" u="sng" dirty="0"/>
              <a:t>＋</a:t>
            </a:r>
            <a:r>
              <a:rPr lang="en-US" altLang="ja-JP" sz="4400" b="1" u="sng" dirty="0"/>
              <a:t>0.02x</a:t>
            </a:r>
            <a:endParaRPr lang="en-US" altLang="ja-JP" sz="4000" b="1" u="sng" dirty="0"/>
          </a:p>
          <a:p>
            <a:r>
              <a:rPr lang="ja-JP" altLang="en-US" sz="4800" b="1" dirty="0"/>
              <a:t>　　</a:t>
            </a:r>
            <a:r>
              <a:rPr lang="ja-JP" altLang="en-US" sz="4000" b="1" dirty="0"/>
              <a:t>　    </a:t>
            </a:r>
            <a:r>
              <a:rPr lang="en-US" altLang="ja-JP" sz="4400" b="1" dirty="0"/>
              <a:t>50</a:t>
            </a:r>
            <a:r>
              <a:rPr lang="ja-JP" altLang="en-US" sz="4400" b="1" dirty="0"/>
              <a:t>＋</a:t>
            </a:r>
            <a:r>
              <a:rPr lang="en-US" altLang="ja-JP" sz="4400" b="1" dirty="0"/>
              <a:t>x</a:t>
            </a:r>
            <a:endParaRPr lang="en-US" altLang="ja-JP" sz="4800" b="1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BE2B802-DC57-437E-BD11-A01CD6C50240}"/>
              </a:ext>
            </a:extLst>
          </p:cNvPr>
          <p:cNvSpPr txBox="1"/>
          <p:nvPr/>
        </p:nvSpPr>
        <p:spPr>
          <a:xfrm>
            <a:off x="601884" y="534816"/>
            <a:ext cx="41668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b="1" dirty="0"/>
              <a:t>問７</a:t>
            </a:r>
            <a:r>
              <a:rPr kumimoji="1" lang="en-US" altLang="ja-JP" sz="4800" b="1" dirty="0"/>
              <a:t>-</a:t>
            </a:r>
            <a:r>
              <a:rPr kumimoji="1" lang="ja-JP" altLang="en-US" sz="4800" b="1" dirty="0"/>
              <a:t>３</a:t>
            </a:r>
            <a:endParaRPr kumimoji="1" lang="en-US" altLang="ja-JP" sz="4800" b="1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3D3C3A0-FD0C-4D9D-BB92-E5D1C0B735FB}"/>
              </a:ext>
            </a:extLst>
          </p:cNvPr>
          <p:cNvSpPr txBox="1"/>
          <p:nvPr/>
        </p:nvSpPr>
        <p:spPr>
          <a:xfrm>
            <a:off x="-1840372" y="1164136"/>
            <a:ext cx="931341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9600" b="1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５００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E54DEF9-C4D3-4028-B69E-2C2BB9CDDB36}"/>
              </a:ext>
            </a:extLst>
          </p:cNvPr>
          <p:cNvSpPr txBox="1"/>
          <p:nvPr/>
        </p:nvSpPr>
        <p:spPr>
          <a:xfrm>
            <a:off x="357697" y="2798747"/>
            <a:ext cx="1244763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00" b="1" dirty="0"/>
              <a:t>解法</a:t>
            </a:r>
            <a:r>
              <a:rPr lang="ja-JP" altLang="en-US" sz="4000" b="1" dirty="0"/>
              <a:t>：</a:t>
            </a:r>
            <a:r>
              <a:rPr lang="ja-JP" altLang="en-US" sz="4400" b="1" u="sng" dirty="0"/>
              <a:t>全体の食塩量</a:t>
            </a:r>
            <a:endParaRPr lang="en-US" altLang="ja-JP" sz="4000" b="1" u="sng" dirty="0"/>
          </a:p>
          <a:p>
            <a:r>
              <a:rPr lang="ja-JP" altLang="en-US" sz="4800" b="1" dirty="0"/>
              <a:t>　　</a:t>
            </a:r>
            <a:r>
              <a:rPr lang="ja-JP" altLang="en-US" sz="4000" b="1" dirty="0"/>
              <a:t>　</a:t>
            </a:r>
            <a:r>
              <a:rPr lang="ja-JP" altLang="en-US" sz="4400" b="1" dirty="0"/>
              <a:t>全体の食塩水</a:t>
            </a:r>
            <a:endParaRPr lang="en-US" altLang="ja-JP" sz="4800" b="1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25B0A73D-63D4-45E1-B93A-D0B322F50605}"/>
              </a:ext>
            </a:extLst>
          </p:cNvPr>
          <p:cNvSpPr txBox="1"/>
          <p:nvPr/>
        </p:nvSpPr>
        <p:spPr>
          <a:xfrm>
            <a:off x="5660934" y="4827128"/>
            <a:ext cx="33859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4000" b="1" dirty="0"/>
              <a:t>×100</a:t>
            </a:r>
            <a:r>
              <a:rPr kumimoji="1" lang="ja-JP" altLang="en-US" sz="4000" b="1" dirty="0"/>
              <a:t>＝</a:t>
            </a:r>
            <a:r>
              <a:rPr kumimoji="1" lang="en-US" altLang="ja-JP" sz="4000" b="1" dirty="0"/>
              <a:t>4(</a:t>
            </a:r>
            <a:r>
              <a:rPr kumimoji="1" lang="ja-JP" altLang="en-US" sz="4000" b="1" dirty="0"/>
              <a:t>％</a:t>
            </a:r>
            <a:r>
              <a:rPr kumimoji="1" lang="en-US" altLang="ja-JP" sz="4000" b="1" dirty="0"/>
              <a:t>)</a:t>
            </a:r>
            <a:endParaRPr kumimoji="1" lang="ja-JP" altLang="en-US" sz="4000" b="1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6A412C1-0970-46D0-AC22-35B609372599}"/>
              </a:ext>
            </a:extLst>
          </p:cNvPr>
          <p:cNvSpPr txBox="1"/>
          <p:nvPr/>
        </p:nvSpPr>
        <p:spPr>
          <a:xfrm>
            <a:off x="5660933" y="3133245"/>
            <a:ext cx="4038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4000" b="1" dirty="0"/>
              <a:t>×100</a:t>
            </a:r>
            <a:r>
              <a:rPr kumimoji="1" lang="ja-JP" altLang="en-US" sz="4000" b="1" dirty="0"/>
              <a:t>＝濃度</a:t>
            </a:r>
            <a:r>
              <a:rPr kumimoji="1" lang="en-US" altLang="ja-JP" sz="4000" b="1" dirty="0"/>
              <a:t>(</a:t>
            </a:r>
            <a:r>
              <a:rPr kumimoji="1" lang="ja-JP" altLang="en-US" sz="4000" b="1" dirty="0"/>
              <a:t>％</a:t>
            </a:r>
            <a:r>
              <a:rPr kumimoji="1" lang="en-US" altLang="ja-JP" sz="4000" b="1" dirty="0"/>
              <a:t>)</a:t>
            </a:r>
            <a:endParaRPr kumimoji="1" lang="ja-JP" altLang="en-US" sz="4000" b="1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89EAAD5-97A1-45EC-B45D-133EAA626279}"/>
              </a:ext>
            </a:extLst>
          </p:cNvPr>
          <p:cNvSpPr txBox="1"/>
          <p:nvPr/>
        </p:nvSpPr>
        <p:spPr>
          <a:xfrm>
            <a:off x="6374329" y="5993170"/>
            <a:ext cx="23294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4000" b="1" dirty="0"/>
              <a:t>   </a:t>
            </a:r>
            <a:r>
              <a:rPr kumimoji="1" lang="en-US" altLang="ja-JP" sz="4000" b="1" dirty="0"/>
              <a:t>x</a:t>
            </a:r>
            <a:r>
              <a:rPr kumimoji="1" lang="ja-JP" altLang="en-US" sz="4000" b="1" dirty="0"/>
              <a:t>＝</a:t>
            </a:r>
            <a:r>
              <a:rPr kumimoji="1" lang="en-US" altLang="ja-JP" sz="4000" b="1" dirty="0"/>
              <a:t>500</a:t>
            </a:r>
            <a:r>
              <a:rPr kumimoji="1" lang="ja-JP" altLang="en-US" sz="4000" b="1" dirty="0"/>
              <a:t>　</a:t>
            </a:r>
          </a:p>
        </p:txBody>
      </p:sp>
    </p:spTree>
    <p:extLst>
      <p:ext uri="{BB962C8B-B14F-4D97-AF65-F5344CB8AC3E}">
        <p14:creationId xmlns:p14="http://schemas.microsoft.com/office/powerpoint/2010/main" val="71440495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BE2B802-DC57-437E-BD11-A01CD6C50240}"/>
              </a:ext>
            </a:extLst>
          </p:cNvPr>
          <p:cNvSpPr txBox="1"/>
          <p:nvPr/>
        </p:nvSpPr>
        <p:spPr>
          <a:xfrm>
            <a:off x="601884" y="534816"/>
            <a:ext cx="41668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b="1" dirty="0"/>
              <a:t>問</a:t>
            </a:r>
            <a:r>
              <a:rPr lang="ja-JP" altLang="en-US" sz="4800" b="1" dirty="0"/>
              <a:t>８</a:t>
            </a:r>
            <a:endParaRPr kumimoji="1" lang="en-US" altLang="ja-JP" sz="4800" b="1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3D3C3A0-FD0C-4D9D-BB92-E5D1C0B735FB}"/>
              </a:ext>
            </a:extLst>
          </p:cNvPr>
          <p:cNvSpPr txBox="1"/>
          <p:nvPr/>
        </p:nvSpPr>
        <p:spPr>
          <a:xfrm>
            <a:off x="-1840372" y="1164136"/>
            <a:ext cx="931341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9600" b="1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５分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E54DEF9-C4D3-4028-B69E-2C2BB9CDDB36}"/>
              </a:ext>
            </a:extLst>
          </p:cNvPr>
          <p:cNvSpPr txBox="1"/>
          <p:nvPr/>
        </p:nvSpPr>
        <p:spPr>
          <a:xfrm>
            <a:off x="1221235" y="3347619"/>
            <a:ext cx="1244763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400" b="1" dirty="0"/>
              <a:t>分速</a:t>
            </a:r>
            <a:r>
              <a:rPr lang="en-US" altLang="ja-JP" sz="4400" b="1" dirty="0"/>
              <a:t>60</a:t>
            </a:r>
            <a:r>
              <a:rPr lang="ja-JP" altLang="en-US" sz="4400" b="1" dirty="0"/>
              <a:t>ｍ</a:t>
            </a:r>
            <a:r>
              <a:rPr lang="en-US" altLang="ja-JP" sz="4400" b="1" dirty="0"/>
              <a:t>×Ⅹ</a:t>
            </a:r>
            <a:r>
              <a:rPr lang="ja-JP" altLang="en-US" sz="4400" b="1" dirty="0"/>
              <a:t>分＋時速</a:t>
            </a:r>
            <a:r>
              <a:rPr lang="en-US" altLang="ja-JP" sz="4400" b="1" dirty="0"/>
              <a:t>6</a:t>
            </a:r>
            <a:r>
              <a:rPr lang="ja-JP" altLang="en-US" sz="4400" b="1" dirty="0"/>
              <a:t>㎞</a:t>
            </a:r>
            <a:r>
              <a:rPr lang="en-US" altLang="ja-JP" sz="4000" b="1" dirty="0"/>
              <a:t>×(15</a:t>
            </a:r>
            <a:r>
              <a:rPr lang="ja-JP" altLang="en-US" sz="4000" b="1" dirty="0"/>
              <a:t>－</a:t>
            </a:r>
            <a:r>
              <a:rPr lang="en-US" altLang="ja-JP" sz="4000" b="1" dirty="0"/>
              <a:t>Ⅹ</a:t>
            </a:r>
            <a:r>
              <a:rPr lang="ja-JP" altLang="en-US" sz="4000" b="1" dirty="0"/>
              <a:t>分</a:t>
            </a:r>
            <a:r>
              <a:rPr lang="en-US" altLang="ja-JP" sz="4000" b="1" dirty="0"/>
              <a:t>)</a:t>
            </a:r>
            <a:endParaRPr lang="en-US" altLang="ja-JP" sz="4400" b="1" dirty="0"/>
          </a:p>
        </p:txBody>
      </p:sp>
      <p:sp>
        <p:nvSpPr>
          <p:cNvPr id="3" name="右中かっこ 2">
            <a:extLst>
              <a:ext uri="{FF2B5EF4-FFF2-40B4-BE49-F238E27FC236}">
                <a16:creationId xmlns:a16="http://schemas.microsoft.com/office/drawing/2014/main" id="{401F906D-A458-42A5-AC70-FE3B653BCC56}"/>
              </a:ext>
            </a:extLst>
          </p:cNvPr>
          <p:cNvSpPr/>
          <p:nvPr/>
        </p:nvSpPr>
        <p:spPr>
          <a:xfrm rot="5400000">
            <a:off x="5537200" y="-211233"/>
            <a:ext cx="1117600" cy="9601203"/>
          </a:xfrm>
          <a:prstGeom prst="rightBrace">
            <a:avLst>
              <a:gd name="adj1" fmla="val 18939"/>
              <a:gd name="adj2" fmla="val 5000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05F06E9-8B65-4EC3-8EBF-CC862FC05AFB}"/>
              </a:ext>
            </a:extLst>
          </p:cNvPr>
          <p:cNvSpPr txBox="1"/>
          <p:nvPr/>
        </p:nvSpPr>
        <p:spPr>
          <a:xfrm>
            <a:off x="5530771" y="5302828"/>
            <a:ext cx="51033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b="1" dirty="0"/>
              <a:t>1.3</a:t>
            </a:r>
            <a:r>
              <a:rPr kumimoji="1" lang="ja-JP" altLang="en-US" sz="4000" b="1" dirty="0"/>
              <a:t>㎞</a:t>
            </a:r>
          </a:p>
        </p:txBody>
      </p:sp>
      <p:sp>
        <p:nvSpPr>
          <p:cNvPr id="11" name="吹き出し: 円形 10">
            <a:extLst>
              <a:ext uri="{FF2B5EF4-FFF2-40B4-BE49-F238E27FC236}">
                <a16:creationId xmlns:a16="http://schemas.microsoft.com/office/drawing/2014/main" id="{E3E5A129-AA91-4066-8243-61015E0C1CC4}"/>
              </a:ext>
            </a:extLst>
          </p:cNvPr>
          <p:cNvSpPr/>
          <p:nvPr/>
        </p:nvSpPr>
        <p:spPr>
          <a:xfrm>
            <a:off x="4277703" y="1479460"/>
            <a:ext cx="4166886" cy="1408995"/>
          </a:xfrm>
          <a:prstGeom prst="wedgeEllipseCallout">
            <a:avLst>
              <a:gd name="adj1" fmla="val -38032"/>
              <a:gd name="adj2" fmla="val 74518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3600" b="1" dirty="0"/>
              <a:t>求めたい値を</a:t>
            </a:r>
            <a:r>
              <a:rPr kumimoji="1" lang="en-US" altLang="ja-JP" sz="3600" b="1" dirty="0"/>
              <a:t>Ⅹ</a:t>
            </a:r>
            <a:r>
              <a:rPr lang="ja-JP" altLang="en-US" sz="3600" b="1" dirty="0"/>
              <a:t>にする</a:t>
            </a:r>
            <a:endParaRPr kumimoji="1" lang="ja-JP" alt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82418935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BE2B802-DC57-437E-BD11-A01CD6C50240}"/>
              </a:ext>
            </a:extLst>
          </p:cNvPr>
          <p:cNvSpPr txBox="1"/>
          <p:nvPr/>
        </p:nvSpPr>
        <p:spPr>
          <a:xfrm>
            <a:off x="601884" y="534816"/>
            <a:ext cx="41668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b="1" dirty="0"/>
              <a:t>問</a:t>
            </a:r>
            <a:r>
              <a:rPr lang="ja-JP" altLang="en-US" sz="4800" b="1" dirty="0"/>
              <a:t>８</a:t>
            </a:r>
            <a:endParaRPr kumimoji="1" lang="en-US" altLang="ja-JP" sz="4800" b="1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E54DEF9-C4D3-4028-B69E-2C2BB9CDDB36}"/>
              </a:ext>
            </a:extLst>
          </p:cNvPr>
          <p:cNvSpPr txBox="1"/>
          <p:nvPr/>
        </p:nvSpPr>
        <p:spPr>
          <a:xfrm>
            <a:off x="1776364" y="1757539"/>
            <a:ext cx="834130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4400" b="1" dirty="0"/>
              <a:t>60×Ⅹ</a:t>
            </a:r>
            <a:r>
              <a:rPr lang="ja-JP" altLang="en-US" sz="4400" b="1" dirty="0"/>
              <a:t>＋</a:t>
            </a:r>
            <a:r>
              <a:rPr lang="en-US" altLang="ja-JP" sz="4400" b="1" dirty="0"/>
              <a:t>100</a:t>
            </a:r>
            <a:r>
              <a:rPr lang="en-US" altLang="ja-JP" sz="4000" b="1" dirty="0"/>
              <a:t>×(15</a:t>
            </a:r>
            <a:r>
              <a:rPr lang="ja-JP" altLang="en-US" sz="4000" b="1" dirty="0"/>
              <a:t>－</a:t>
            </a:r>
            <a:r>
              <a:rPr lang="en-US" altLang="ja-JP" sz="4000" b="1" dirty="0"/>
              <a:t>Ⅹ)</a:t>
            </a:r>
            <a:r>
              <a:rPr lang="ja-JP" altLang="en-US" sz="4000" b="1" dirty="0"/>
              <a:t>＝</a:t>
            </a:r>
            <a:r>
              <a:rPr lang="en-US" altLang="ja-JP" sz="4000" b="1" dirty="0"/>
              <a:t>1300</a:t>
            </a:r>
            <a:endParaRPr lang="en-US" altLang="ja-JP" sz="4400" b="1" dirty="0"/>
          </a:p>
        </p:txBody>
      </p:sp>
      <p:sp>
        <p:nvSpPr>
          <p:cNvPr id="2" name="吹き出し: 円形 1">
            <a:extLst>
              <a:ext uri="{FF2B5EF4-FFF2-40B4-BE49-F238E27FC236}">
                <a16:creationId xmlns:a16="http://schemas.microsoft.com/office/drawing/2014/main" id="{C9769D7F-25E4-42E1-980C-3AC7E253C997}"/>
              </a:ext>
            </a:extLst>
          </p:cNvPr>
          <p:cNvSpPr/>
          <p:nvPr/>
        </p:nvSpPr>
        <p:spPr>
          <a:xfrm>
            <a:off x="8890001" y="662946"/>
            <a:ext cx="2455332" cy="830997"/>
          </a:xfrm>
          <a:prstGeom prst="wedgeEllipseCallout">
            <a:avLst>
              <a:gd name="adj1" fmla="val -29109"/>
              <a:gd name="adj2" fmla="val 70992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4000" b="1" dirty="0"/>
              <a:t>㎞→</a:t>
            </a:r>
            <a:r>
              <a:rPr kumimoji="1" lang="en-US" altLang="ja-JP" sz="4000" b="1" dirty="0"/>
              <a:t>m</a:t>
            </a:r>
            <a:endParaRPr kumimoji="1" lang="ja-JP" altLang="en-US" sz="4000" b="1" dirty="0"/>
          </a:p>
        </p:txBody>
      </p:sp>
      <p:sp>
        <p:nvSpPr>
          <p:cNvPr id="6" name="吹き出し: 円形 5">
            <a:extLst>
              <a:ext uri="{FF2B5EF4-FFF2-40B4-BE49-F238E27FC236}">
                <a16:creationId xmlns:a16="http://schemas.microsoft.com/office/drawing/2014/main" id="{B67B52EB-166A-48AD-B989-99B896CC5973}"/>
              </a:ext>
            </a:extLst>
          </p:cNvPr>
          <p:cNvSpPr/>
          <p:nvPr/>
        </p:nvSpPr>
        <p:spPr>
          <a:xfrm>
            <a:off x="4094652" y="304800"/>
            <a:ext cx="4002695" cy="1061013"/>
          </a:xfrm>
          <a:prstGeom prst="wedgeEllipseCallout">
            <a:avLst>
              <a:gd name="adj1" fmla="val -28862"/>
              <a:gd name="adj2" fmla="val 76764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3600" b="1" dirty="0"/>
              <a:t>時速→分速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F26A5BE-353D-4A91-A758-6BF12F9EFFD6}"/>
              </a:ext>
            </a:extLst>
          </p:cNvPr>
          <p:cNvSpPr txBox="1"/>
          <p:nvPr/>
        </p:nvSpPr>
        <p:spPr>
          <a:xfrm>
            <a:off x="1776364" y="2659559"/>
            <a:ext cx="834130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4400" b="1" dirty="0"/>
              <a:t>　   </a:t>
            </a:r>
            <a:r>
              <a:rPr lang="en-US" altLang="ja-JP" sz="4400" b="1" dirty="0"/>
              <a:t>60Ⅹ</a:t>
            </a:r>
            <a:r>
              <a:rPr lang="ja-JP" altLang="en-US" sz="4400" b="1" dirty="0"/>
              <a:t>＋</a:t>
            </a:r>
            <a:r>
              <a:rPr lang="en-US" altLang="ja-JP" sz="4000" b="1" dirty="0"/>
              <a:t>1500</a:t>
            </a:r>
            <a:r>
              <a:rPr lang="ja-JP" altLang="en-US" sz="4000" b="1" dirty="0"/>
              <a:t>－</a:t>
            </a:r>
            <a:r>
              <a:rPr lang="en-US" altLang="ja-JP" sz="4000" b="1" dirty="0"/>
              <a:t>100Ⅹ</a:t>
            </a:r>
            <a:r>
              <a:rPr lang="ja-JP" altLang="en-US" sz="4000" b="1" dirty="0"/>
              <a:t>＝</a:t>
            </a:r>
            <a:r>
              <a:rPr lang="en-US" altLang="ja-JP" sz="4000" b="1" dirty="0"/>
              <a:t>1300</a:t>
            </a:r>
            <a:endParaRPr lang="en-US" altLang="ja-JP" sz="4400" b="1" dirty="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144AFAF1-F4E2-467A-B2FA-74CA15D06883}"/>
              </a:ext>
            </a:extLst>
          </p:cNvPr>
          <p:cNvSpPr txBox="1"/>
          <p:nvPr/>
        </p:nvSpPr>
        <p:spPr>
          <a:xfrm>
            <a:off x="3850697" y="3697046"/>
            <a:ext cx="834130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4400" b="1" dirty="0"/>
              <a:t>60Ⅹ</a:t>
            </a:r>
            <a:r>
              <a:rPr lang="ja-JP" altLang="en-US" sz="4400" b="1" dirty="0"/>
              <a:t>－</a:t>
            </a:r>
            <a:r>
              <a:rPr lang="en-US" altLang="ja-JP" sz="4400" b="1" dirty="0"/>
              <a:t>100Ⅹ</a:t>
            </a:r>
            <a:r>
              <a:rPr lang="ja-JP" altLang="en-US" sz="4000" b="1" dirty="0"/>
              <a:t>＝</a:t>
            </a:r>
            <a:r>
              <a:rPr lang="en-US" altLang="ja-JP" sz="4000" b="1" dirty="0"/>
              <a:t>1300</a:t>
            </a:r>
            <a:r>
              <a:rPr lang="ja-JP" altLang="en-US" sz="4000" b="1" dirty="0"/>
              <a:t>－</a:t>
            </a:r>
            <a:r>
              <a:rPr lang="en-US" altLang="ja-JP" sz="4000" b="1" dirty="0"/>
              <a:t>1500</a:t>
            </a:r>
            <a:endParaRPr lang="en-US" altLang="ja-JP" sz="4400" b="1" dirty="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45B56D21-8720-4967-A673-EAEC1A098019}"/>
              </a:ext>
            </a:extLst>
          </p:cNvPr>
          <p:cNvSpPr txBox="1"/>
          <p:nvPr/>
        </p:nvSpPr>
        <p:spPr>
          <a:xfrm>
            <a:off x="1776364" y="4730083"/>
            <a:ext cx="834130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4400" b="1" dirty="0"/>
              <a:t>　　　　　　　  －</a:t>
            </a:r>
            <a:r>
              <a:rPr lang="en-US" altLang="ja-JP" sz="4400" b="1" dirty="0"/>
              <a:t>40Ⅹ</a:t>
            </a:r>
            <a:r>
              <a:rPr lang="ja-JP" altLang="en-US" sz="4000" b="1" dirty="0"/>
              <a:t>＝－</a:t>
            </a:r>
            <a:r>
              <a:rPr lang="en-US" altLang="ja-JP" sz="4000" b="1" dirty="0"/>
              <a:t>200</a:t>
            </a:r>
            <a:endParaRPr lang="en-US" altLang="ja-JP" sz="4400" b="1" dirty="0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AC4E5CDD-ED6D-4F5E-9733-1F1F4B7E1065}"/>
              </a:ext>
            </a:extLst>
          </p:cNvPr>
          <p:cNvSpPr txBox="1"/>
          <p:nvPr/>
        </p:nvSpPr>
        <p:spPr>
          <a:xfrm>
            <a:off x="3926695" y="5845314"/>
            <a:ext cx="83413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4000" b="1" dirty="0"/>
              <a:t> </a:t>
            </a:r>
            <a:r>
              <a:rPr lang="en-US" altLang="ja-JP" sz="4000" b="1" dirty="0"/>
              <a:t>Ⅹ</a:t>
            </a:r>
            <a:r>
              <a:rPr lang="ja-JP" altLang="en-US" sz="4000" b="1" dirty="0"/>
              <a:t>＝</a:t>
            </a:r>
            <a:r>
              <a:rPr lang="en-US" altLang="ja-JP" sz="4000" b="1" dirty="0"/>
              <a:t>5</a:t>
            </a:r>
            <a:endParaRPr lang="en-US" altLang="ja-JP" sz="4400" b="1" dirty="0"/>
          </a:p>
        </p:txBody>
      </p:sp>
    </p:spTree>
    <p:extLst>
      <p:ext uri="{BB962C8B-B14F-4D97-AF65-F5344CB8AC3E}">
        <p14:creationId xmlns:p14="http://schemas.microsoft.com/office/powerpoint/2010/main" val="28738777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BE2B802-DC57-437E-BD11-A01CD6C50240}"/>
              </a:ext>
            </a:extLst>
          </p:cNvPr>
          <p:cNvSpPr txBox="1"/>
          <p:nvPr/>
        </p:nvSpPr>
        <p:spPr>
          <a:xfrm>
            <a:off x="601884" y="534816"/>
            <a:ext cx="41668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b="1" dirty="0"/>
              <a:t>問１</a:t>
            </a:r>
            <a:r>
              <a:rPr kumimoji="1" lang="en-US" altLang="ja-JP" sz="4800" b="1" dirty="0"/>
              <a:t>-</a:t>
            </a:r>
            <a:r>
              <a:rPr lang="ja-JP" altLang="en-US" sz="4800" b="1" dirty="0"/>
              <a:t>３</a:t>
            </a:r>
            <a:endParaRPr kumimoji="1" lang="en-US" altLang="ja-JP" sz="4800" b="1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3D3C3A0-FD0C-4D9D-BB92-E5D1C0B735FB}"/>
              </a:ext>
            </a:extLst>
          </p:cNvPr>
          <p:cNvSpPr txBox="1"/>
          <p:nvPr/>
        </p:nvSpPr>
        <p:spPr>
          <a:xfrm>
            <a:off x="140826" y="1471910"/>
            <a:ext cx="11910348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44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弱音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9B38B23-4910-4B59-B1F3-3652489E02A5}"/>
              </a:ext>
            </a:extLst>
          </p:cNvPr>
          <p:cNvSpPr txBox="1"/>
          <p:nvPr/>
        </p:nvSpPr>
        <p:spPr>
          <a:xfrm>
            <a:off x="706056" y="1722703"/>
            <a:ext cx="104635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000" b="1" dirty="0"/>
              <a:t>ヨワ　　　　　　　ネ</a:t>
            </a:r>
          </a:p>
        </p:txBody>
      </p:sp>
    </p:spTree>
    <p:extLst>
      <p:ext uri="{BB962C8B-B14F-4D97-AF65-F5344CB8AC3E}">
        <p14:creationId xmlns:p14="http://schemas.microsoft.com/office/powerpoint/2010/main" val="25663460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BE2B802-DC57-437E-BD11-A01CD6C50240}"/>
              </a:ext>
            </a:extLst>
          </p:cNvPr>
          <p:cNvSpPr txBox="1"/>
          <p:nvPr/>
        </p:nvSpPr>
        <p:spPr>
          <a:xfrm>
            <a:off x="601884" y="534816"/>
            <a:ext cx="41668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b="1" dirty="0"/>
              <a:t>問１</a:t>
            </a:r>
            <a:r>
              <a:rPr kumimoji="1" lang="en-US" altLang="ja-JP" sz="4800" b="1" dirty="0"/>
              <a:t>-</a:t>
            </a:r>
            <a:r>
              <a:rPr lang="ja-JP" altLang="en-US" sz="4800" b="1" dirty="0"/>
              <a:t>４</a:t>
            </a:r>
            <a:endParaRPr kumimoji="1" lang="en-US" altLang="ja-JP" sz="4800" b="1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3D3C3A0-FD0C-4D9D-BB92-E5D1C0B735FB}"/>
              </a:ext>
            </a:extLst>
          </p:cNvPr>
          <p:cNvSpPr txBox="1"/>
          <p:nvPr/>
        </p:nvSpPr>
        <p:spPr>
          <a:xfrm>
            <a:off x="140826" y="1471910"/>
            <a:ext cx="11910348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44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時雨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9B38B23-4910-4B59-B1F3-3652489E02A5}"/>
              </a:ext>
            </a:extLst>
          </p:cNvPr>
          <p:cNvSpPr txBox="1"/>
          <p:nvPr/>
        </p:nvSpPr>
        <p:spPr>
          <a:xfrm>
            <a:off x="2368952" y="1722703"/>
            <a:ext cx="74540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000" b="1" dirty="0"/>
              <a:t>シ　　　グ　　　レ</a:t>
            </a:r>
          </a:p>
        </p:txBody>
      </p:sp>
    </p:spTree>
    <p:extLst>
      <p:ext uri="{BB962C8B-B14F-4D97-AF65-F5344CB8AC3E}">
        <p14:creationId xmlns:p14="http://schemas.microsoft.com/office/powerpoint/2010/main" val="42431743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BE2B802-DC57-437E-BD11-A01CD6C50240}"/>
              </a:ext>
            </a:extLst>
          </p:cNvPr>
          <p:cNvSpPr txBox="1"/>
          <p:nvPr/>
        </p:nvSpPr>
        <p:spPr>
          <a:xfrm>
            <a:off x="601884" y="534816"/>
            <a:ext cx="41668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b="1" dirty="0"/>
              <a:t>問１</a:t>
            </a:r>
            <a:r>
              <a:rPr kumimoji="1" lang="en-US" altLang="ja-JP" sz="4800" b="1" dirty="0"/>
              <a:t>-</a:t>
            </a:r>
            <a:r>
              <a:rPr lang="ja-JP" altLang="en-US" sz="4800" b="1" dirty="0"/>
              <a:t>５</a:t>
            </a:r>
            <a:endParaRPr kumimoji="1" lang="en-US" altLang="ja-JP" sz="4800" b="1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3D3C3A0-FD0C-4D9D-BB92-E5D1C0B735FB}"/>
              </a:ext>
            </a:extLst>
          </p:cNvPr>
          <p:cNvSpPr txBox="1"/>
          <p:nvPr/>
        </p:nvSpPr>
        <p:spPr>
          <a:xfrm>
            <a:off x="140826" y="1471910"/>
            <a:ext cx="11910348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44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雪崩</a:t>
            </a:r>
            <a:endParaRPr kumimoji="1" lang="ja-JP" altLang="en-US" sz="344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9B38B23-4910-4B59-B1F3-3652489E02A5}"/>
              </a:ext>
            </a:extLst>
          </p:cNvPr>
          <p:cNvSpPr txBox="1"/>
          <p:nvPr/>
        </p:nvSpPr>
        <p:spPr>
          <a:xfrm>
            <a:off x="2368952" y="1722703"/>
            <a:ext cx="74540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000" b="1" dirty="0"/>
              <a:t>ナ　　　ダ　　　レ</a:t>
            </a:r>
          </a:p>
        </p:txBody>
      </p:sp>
    </p:spTree>
    <p:extLst>
      <p:ext uri="{BB962C8B-B14F-4D97-AF65-F5344CB8AC3E}">
        <p14:creationId xmlns:p14="http://schemas.microsoft.com/office/powerpoint/2010/main" val="35183033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BE2B802-DC57-437E-BD11-A01CD6C50240}"/>
              </a:ext>
            </a:extLst>
          </p:cNvPr>
          <p:cNvSpPr txBox="1"/>
          <p:nvPr/>
        </p:nvSpPr>
        <p:spPr>
          <a:xfrm>
            <a:off x="601884" y="534816"/>
            <a:ext cx="41668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b="1" dirty="0"/>
              <a:t>問１</a:t>
            </a:r>
            <a:r>
              <a:rPr kumimoji="1" lang="en-US" altLang="ja-JP" sz="4800" b="1" dirty="0"/>
              <a:t>-</a:t>
            </a:r>
            <a:r>
              <a:rPr lang="ja-JP" altLang="en-US" sz="4800" b="1" dirty="0"/>
              <a:t>６</a:t>
            </a:r>
            <a:endParaRPr kumimoji="1" lang="en-US" altLang="ja-JP" sz="4800" b="1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3D3C3A0-FD0C-4D9D-BB92-E5D1C0B735FB}"/>
              </a:ext>
            </a:extLst>
          </p:cNvPr>
          <p:cNvSpPr txBox="1"/>
          <p:nvPr/>
        </p:nvSpPr>
        <p:spPr>
          <a:xfrm>
            <a:off x="140826" y="1471910"/>
            <a:ext cx="11910348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44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生地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9B38B23-4910-4B59-B1F3-3652489E02A5}"/>
              </a:ext>
            </a:extLst>
          </p:cNvPr>
          <p:cNvSpPr txBox="1"/>
          <p:nvPr/>
        </p:nvSpPr>
        <p:spPr>
          <a:xfrm>
            <a:off x="2368952" y="1722703"/>
            <a:ext cx="74540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000" b="1" dirty="0"/>
              <a:t>キ　　　　　　　　ジ</a:t>
            </a:r>
          </a:p>
        </p:txBody>
      </p:sp>
    </p:spTree>
    <p:extLst>
      <p:ext uri="{BB962C8B-B14F-4D97-AF65-F5344CB8AC3E}">
        <p14:creationId xmlns:p14="http://schemas.microsoft.com/office/powerpoint/2010/main" val="38889435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BE2B802-DC57-437E-BD11-A01CD6C50240}"/>
              </a:ext>
            </a:extLst>
          </p:cNvPr>
          <p:cNvSpPr txBox="1"/>
          <p:nvPr/>
        </p:nvSpPr>
        <p:spPr>
          <a:xfrm>
            <a:off x="601884" y="534816"/>
            <a:ext cx="41668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b="1" dirty="0"/>
              <a:t>問１</a:t>
            </a:r>
            <a:r>
              <a:rPr kumimoji="1" lang="en-US" altLang="ja-JP" sz="4800" b="1" dirty="0"/>
              <a:t>-</a:t>
            </a:r>
            <a:r>
              <a:rPr lang="ja-JP" altLang="en-US" sz="4800" b="1" dirty="0"/>
              <a:t>７</a:t>
            </a:r>
            <a:endParaRPr kumimoji="1" lang="en-US" altLang="ja-JP" sz="4800" b="1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3D3C3A0-FD0C-4D9D-BB92-E5D1C0B735FB}"/>
              </a:ext>
            </a:extLst>
          </p:cNvPr>
          <p:cNvSpPr txBox="1"/>
          <p:nvPr/>
        </p:nvSpPr>
        <p:spPr>
          <a:xfrm>
            <a:off x="140826" y="1471910"/>
            <a:ext cx="11910348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44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太刀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9B38B23-4910-4B59-B1F3-3652489E02A5}"/>
              </a:ext>
            </a:extLst>
          </p:cNvPr>
          <p:cNvSpPr txBox="1"/>
          <p:nvPr/>
        </p:nvSpPr>
        <p:spPr>
          <a:xfrm>
            <a:off x="2368952" y="1722703"/>
            <a:ext cx="74540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000" b="1" dirty="0"/>
              <a:t>タ　　　　　　　　チ</a:t>
            </a:r>
          </a:p>
        </p:txBody>
      </p:sp>
    </p:spTree>
    <p:extLst>
      <p:ext uri="{BB962C8B-B14F-4D97-AF65-F5344CB8AC3E}">
        <p14:creationId xmlns:p14="http://schemas.microsoft.com/office/powerpoint/2010/main" val="18517106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BE2B802-DC57-437E-BD11-A01CD6C50240}"/>
              </a:ext>
            </a:extLst>
          </p:cNvPr>
          <p:cNvSpPr txBox="1"/>
          <p:nvPr/>
        </p:nvSpPr>
        <p:spPr>
          <a:xfrm>
            <a:off x="601884" y="534816"/>
            <a:ext cx="41668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b="1" dirty="0"/>
              <a:t>問１</a:t>
            </a:r>
            <a:r>
              <a:rPr kumimoji="1" lang="en-US" altLang="ja-JP" sz="4800" b="1" dirty="0"/>
              <a:t>-</a:t>
            </a:r>
            <a:r>
              <a:rPr kumimoji="1" lang="ja-JP" altLang="en-US" sz="4800" b="1" dirty="0"/>
              <a:t>８</a:t>
            </a:r>
            <a:endParaRPr kumimoji="1" lang="en-US" altLang="ja-JP" sz="4800" b="1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3D3C3A0-FD0C-4D9D-BB92-E5D1C0B735FB}"/>
              </a:ext>
            </a:extLst>
          </p:cNvPr>
          <p:cNvSpPr txBox="1"/>
          <p:nvPr/>
        </p:nvSpPr>
        <p:spPr>
          <a:xfrm>
            <a:off x="140826" y="1471910"/>
            <a:ext cx="11910348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44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成就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9B38B23-4910-4B59-B1F3-3652489E02A5}"/>
              </a:ext>
            </a:extLst>
          </p:cNvPr>
          <p:cNvSpPr txBox="1"/>
          <p:nvPr/>
        </p:nvSpPr>
        <p:spPr>
          <a:xfrm>
            <a:off x="2368952" y="1722703"/>
            <a:ext cx="74540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000" b="1" dirty="0"/>
              <a:t>ジョウ　　　　　　ジュ</a:t>
            </a:r>
          </a:p>
        </p:txBody>
      </p:sp>
    </p:spTree>
    <p:extLst>
      <p:ext uri="{BB962C8B-B14F-4D97-AF65-F5344CB8AC3E}">
        <p14:creationId xmlns:p14="http://schemas.microsoft.com/office/powerpoint/2010/main" val="27989552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444</TotalTime>
  <Words>852</Words>
  <Application>Microsoft Office PowerPoint</Application>
  <PresentationFormat>ワイド画面</PresentationFormat>
  <Paragraphs>163</Paragraphs>
  <Slides>33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33</vt:i4>
      </vt:variant>
    </vt:vector>
  </HeadingPairs>
  <TitlesOfParts>
    <vt:vector size="41" baseType="lpstr">
      <vt:lpstr>HGPｺﾞｼｯｸM</vt:lpstr>
      <vt:lpstr>HGP教科書体</vt:lpstr>
      <vt:lpstr>HGP明朝E</vt:lpstr>
      <vt:lpstr>HGS教科書体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講師</dc:creator>
  <cp:lastModifiedBy>講師</cp:lastModifiedBy>
  <cp:revision>5</cp:revision>
  <dcterms:created xsi:type="dcterms:W3CDTF">2022-02-27T08:27:14Z</dcterms:created>
  <dcterms:modified xsi:type="dcterms:W3CDTF">2022-03-03T10:54:40Z</dcterms:modified>
</cp:coreProperties>
</file>